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76" r:id="rId6"/>
    <p:sldId id="277" r:id="rId7"/>
    <p:sldId id="260" r:id="rId8"/>
    <p:sldId id="261" r:id="rId9"/>
    <p:sldId id="262" r:id="rId10"/>
    <p:sldId id="266" r:id="rId11"/>
    <p:sldId id="267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3" r:id="rId23"/>
    <p:sldId id="275" r:id="rId24"/>
    <p:sldId id="278" r:id="rId25"/>
    <p:sldId id="279" r:id="rId26"/>
    <p:sldId id="280" r:id="rId27"/>
    <p:sldId id="281" r:id="rId28"/>
    <p:sldId id="282" r:id="rId29"/>
    <p:sldId id="284" r:id="rId3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6"/>
    <p:restoredTop sz="68680"/>
  </p:normalViewPr>
  <p:slideViewPr>
    <p:cSldViewPr snapToGrid="0">
      <p:cViewPr>
        <p:scale>
          <a:sx n="115" d="100"/>
          <a:sy n="115" d="100"/>
        </p:scale>
        <p:origin x="222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1380D-759C-B246-864F-039D27F4AE39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1164A-B6BE-BD47-AFB5-9DDCBD8D04E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11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convolutional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neural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network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(CNN)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trained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validated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digital 12-lead ECG from 2,448 patients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verified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diagnosis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51,153 non-HCM age- and sex-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matched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subjects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ability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the CNN to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then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tested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on a different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dataset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612 HCM and 12,788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subjects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</a:p>
          <a:p>
            <a:pPr algn="l">
              <a:spcAft>
                <a:spcPts val="1200"/>
              </a:spcAft>
            </a:pP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1164A-B6BE-BD47-AFB5-9DDCBD8D04E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277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1164A-B6BE-BD47-AFB5-9DDCBD8D04E7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165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250"/>
              </a:spcBef>
            </a:pPr>
            <a:r>
              <a:rPr lang="sv-SE" dirty="0">
                <a:effectLst/>
              </a:rPr>
              <a:t>All patients </a:t>
            </a:r>
            <a:r>
              <a:rPr lang="sv-SE" dirty="0" err="1">
                <a:effectLst/>
              </a:rPr>
              <a:t>included</a:t>
            </a:r>
            <a:r>
              <a:rPr lang="sv-SE" dirty="0">
                <a:effectLst/>
              </a:rPr>
              <a:t> in </a:t>
            </a:r>
            <a:r>
              <a:rPr lang="sv-SE" dirty="0" err="1">
                <a:effectLst/>
              </a:rPr>
              <a:t>this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study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seen</a:t>
            </a:r>
            <a:r>
              <a:rPr lang="sv-SE" dirty="0">
                <a:effectLst/>
              </a:rPr>
              <a:t> and </a:t>
            </a:r>
            <a:r>
              <a:rPr lang="sv-SE" dirty="0" err="1">
                <a:effectLst/>
              </a:rPr>
              <a:t>evaluated</a:t>
            </a:r>
            <a:r>
              <a:rPr lang="sv-SE" dirty="0">
                <a:effectLst/>
              </a:rPr>
              <a:t> at the Mayo </a:t>
            </a:r>
            <a:r>
              <a:rPr lang="sv-SE" dirty="0" err="1">
                <a:effectLst/>
              </a:rPr>
              <a:t>Clinic</a:t>
            </a:r>
            <a:r>
              <a:rPr lang="sv-SE" dirty="0">
                <a:effectLst/>
              </a:rPr>
              <a:t>. </a:t>
            </a:r>
            <a:r>
              <a:rPr lang="sv-SE" dirty="0" err="1">
                <a:effectLst/>
              </a:rPr>
              <a:t>While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this</a:t>
            </a:r>
            <a:r>
              <a:rPr lang="sv-SE" dirty="0">
                <a:effectLst/>
              </a:rPr>
              <a:t> is an </a:t>
            </a:r>
            <a:r>
              <a:rPr lang="sv-SE" dirty="0" err="1">
                <a:effectLst/>
              </a:rPr>
              <a:t>internal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validation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effort</a:t>
            </a:r>
            <a:r>
              <a:rPr lang="sv-SE" dirty="0">
                <a:effectLst/>
              </a:rPr>
              <a:t>, as the original AI-ECG </a:t>
            </a:r>
            <a:r>
              <a:rPr lang="sv-SE" dirty="0" err="1">
                <a:effectLst/>
              </a:rPr>
              <a:t>algorithm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developed</a:t>
            </a:r>
            <a:r>
              <a:rPr lang="sv-SE" dirty="0">
                <a:effectLst/>
              </a:rPr>
              <a:t> from the same patient </a:t>
            </a:r>
            <a:r>
              <a:rPr lang="sv-SE" dirty="0" err="1">
                <a:effectLst/>
              </a:rPr>
              <a:t>demographic</a:t>
            </a:r>
            <a:r>
              <a:rPr lang="sv-SE" dirty="0">
                <a:effectLst/>
              </a:rPr>
              <a:t>/population, </a:t>
            </a:r>
            <a:r>
              <a:rPr lang="sv-SE" dirty="0" err="1">
                <a:effectLst/>
              </a:rPr>
              <a:t>none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the patients in </a:t>
            </a:r>
            <a:r>
              <a:rPr lang="sv-SE" dirty="0" err="1">
                <a:effectLst/>
              </a:rPr>
              <a:t>these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analyses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participated</a:t>
            </a:r>
            <a:r>
              <a:rPr lang="sv-SE" dirty="0">
                <a:effectLst/>
              </a:rPr>
              <a:t> in the derivation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algorithm</a:t>
            </a:r>
            <a:r>
              <a:rPr lang="sv-SE" dirty="0">
                <a:effectLst/>
              </a:rPr>
              <a:t>, and all </a:t>
            </a:r>
            <a:r>
              <a:rPr lang="sv-SE" dirty="0" err="1">
                <a:effectLst/>
              </a:rPr>
              <a:t>ECGs</a:t>
            </a:r>
            <a:r>
              <a:rPr lang="sv-SE" dirty="0">
                <a:effectLst/>
              </a:rPr>
              <a:t> in the </a:t>
            </a:r>
            <a:r>
              <a:rPr lang="sv-SE" dirty="0" err="1">
                <a:effectLst/>
              </a:rPr>
              <a:t>analysis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acquired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after</a:t>
            </a:r>
            <a:r>
              <a:rPr lang="sv-SE" dirty="0">
                <a:effectLst/>
              </a:rPr>
              <a:t> the </a:t>
            </a:r>
            <a:r>
              <a:rPr lang="sv-SE" dirty="0" err="1">
                <a:effectLst/>
              </a:rPr>
              <a:t>model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fully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developed</a:t>
            </a:r>
            <a:r>
              <a:rPr lang="sv-SE" dirty="0">
                <a:effectLst/>
              </a:rPr>
              <a:t>.</a:t>
            </a:r>
          </a:p>
          <a:p>
            <a:br>
              <a:rPr lang="sv-SE" dirty="0"/>
            </a:b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1164A-B6BE-BD47-AFB5-9DDCBD8D04E7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5145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Performance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Respect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Subtype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ECG Recording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Location</a:t>
            </a:r>
            <a:endParaRPr lang="sv-SE" b="0" i="0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  <a:p>
            <a:pPr algn="l">
              <a:spcBef>
                <a:spcPts val="2250"/>
              </a:spcBef>
            </a:pP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(A) AI-ECG for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performance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respect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subtype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(B) ECG recording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location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Graphic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demonstration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receiver operating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characteristic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for the AI-ECG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identify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among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(A)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various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subtypes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: AL (N = 219),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wild-type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ATTR (N = 201),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hereditary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ATTR (n = 20)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cardiac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graph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on the right (B)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demonstrates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AI-ECG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performance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inpatient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or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outpatient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One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ECG in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location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subgroup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unable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have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verified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location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recording. AI = 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artificial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intelligence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; AL = 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light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chain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; ATTR =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transthyretin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amyloidosis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; ECG = 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electrocardiogram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1164A-B6BE-BD47-AFB5-9DDCBD8D04E7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499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61164A-B6BE-BD47-AFB5-9DDCBD8D04E7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622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AB8BB92-A050-53D2-FE71-FD23E73AA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012CAC4-1386-AF8F-D928-14628C490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ED6207-A070-B9BB-3305-DFF1F2710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D843ED8-3A10-DEB9-2AE2-67093569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5DA9642-29BE-FC26-8785-FB226A7B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4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755C34-8D4B-502B-8A1C-30C8358B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A9A685E-8C39-6E26-A348-14D47BD94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D213369-3533-86D1-B254-2C411E6AE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6BD277-B3E4-CCBE-4F11-6F0D940D3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8EABA71-E880-961E-2710-5A2BF7AA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09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2553EABF-D699-7B16-1255-56E6D95B3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605139A-48BB-18C6-840A-FE04C5908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CC5887C-4648-7A79-821F-4A83CFB5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B938733-6C74-E000-68A7-BE8611E9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5E551E3-B157-2B4D-FA23-1C4D8EAB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841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7C5E92-7C42-5918-F319-C601F376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AE52E02-F795-57A3-360B-AAD632354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9C71B68-5B46-A77C-F340-E3204174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B2618AF-3049-0F2B-C2D1-90F9DF795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BA8ABBB-3E8C-40C6-C3AF-8F10080D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171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6993F0-50A4-105A-30FC-5E83FABF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9B78C99-EEE0-8E90-F84A-42F679265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EF4A77D-86DF-380F-2921-A2ECF749E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B70226C-758A-5750-3E03-59949AC8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06FBD33-F1A0-F120-9818-8454DDB9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227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F1921C-84A1-DC99-A9E4-2B137DE40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A14E228-37F8-97BF-B577-8E16433FD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5E44827-BF05-4DB2-150C-0DAA34E9C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BFB3464-689A-A062-24FF-B644CEA3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764DE9B-5CCB-EDCE-F912-4CA44CB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9A9EB54-0F48-0F01-4DC4-B23BF32F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9027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163A698-D3AE-6DD9-869C-21FFBF3C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D32A754-59E1-0FD1-9CFA-8BC3C69EE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11D7BFE-5241-6E7E-23C0-48011DEA8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0803881-1BAC-17A7-D60C-8B32B801CB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5AD194B-80C6-EA83-5441-0067B0DE7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55E093F-EC35-A3CA-E700-F867CB09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F21D72E-F495-F132-8837-8D03A077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CE08B0D5-0A24-19F0-FF91-0251DCC44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5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A82DC6-758B-ADAA-1141-5461D4CB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DB90C56-1916-F1F9-00EA-33AE12AF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9832607-C98A-DB5B-17E7-92793CA75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8BFA919-9972-DA06-CA8F-8D3413F6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621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275767FD-E13C-8878-1528-D6B4DA2C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CB1E0A1-7150-AE84-19D9-5D90AD9A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272BB6F7-34B0-EB46-C46C-0CD04321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400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77560A3-48A5-16EE-90A3-DF4AFA14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A3601F-39C1-E230-DF3D-58B103FF4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DE7F957-67E0-FC2F-D5D9-8DD5CC9E4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CB6B8B0-E100-2D65-2F24-3343CBFA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2605D3A-0D7E-0D41-7FA5-4DF30B12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2E23758-6415-887D-FE23-03FADBC4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084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8727227-57F6-8161-2809-5BF213FB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4A897DA1-9BB7-01A0-41AE-701BC870A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A0C497A-1507-4D15-A8B2-93DAB3E97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744A64F-D2A7-0259-8526-5C6D686D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9E82495-5037-9CD2-8256-39E24F86B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18E254B-916C-81B8-D912-602A2F51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692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C10488B-C6B6-093F-0462-FDFAE00D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98A7150-8A58-C296-7A91-BFDEBD73B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E4F9E66-0DEB-A526-D2F8-73480F270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218C90-050F-9A43-84C9-9828812EE67F}" type="datetimeFigureOut">
              <a:rPr lang="sv-SE" smtClean="0"/>
              <a:t>2025-01-18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A21829F-5289-3EE4-E966-A552DEFE8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33F77C-69C5-4E27-6A89-11F2FB3E3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63DF3-096B-304D-B26E-F55899D2C6D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751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edicine-and-dentistry/left-ventricular-hypertroph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10101773/#R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mc.ncbi.nlm.nih.gov/articles/PMC10101773/#F1" TargetMode="External"/><Relationship Id="rId5" Type="http://schemas.openxmlformats.org/officeDocument/2006/relationships/hyperlink" Target="https://pmc.ncbi.nlm.nih.gov/articles/PMC10101773/#R2" TargetMode="External"/><Relationship Id="rId4" Type="http://schemas.openxmlformats.org/officeDocument/2006/relationships/hyperlink" Target="https://pmc.ncbi.nlm.nih.gov/articles/PMC10101773/#R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biochemistry-genetics-and-molecular-biology/qrs-complex" TargetMode="External"/><Relationship Id="rId2" Type="http://schemas.openxmlformats.org/officeDocument/2006/relationships/hyperlink" Target="https://www.sciencedirect.com/topics/medicine-and-dentistry/hypertrophic-cardiomyopath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topics/biochemistry-genetics-and-molecular-biology/repolarizatio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7E2AFAF-A9AC-5561-0DC8-E693B3938F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D680595-D6A1-5EF6-1595-90EC4A8CD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194" name="Picture 2" descr="Figure 2.">
            <a:extLst>
              <a:ext uri="{FF2B5EF4-FFF2-40B4-BE49-F238E27FC236}">
                <a16:creationId xmlns:a16="http://schemas.microsoft.com/office/drawing/2014/main" id="{76F5A937-218A-06F7-F661-4085C4EE1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0006"/>
            <a:ext cx="101473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932B8286-FA72-6BEA-8DC5-7D9B5314E3DB}"/>
              </a:ext>
            </a:extLst>
          </p:cNvPr>
          <p:cNvSpPr txBox="1"/>
          <p:nvPr/>
        </p:nvSpPr>
        <p:spPr>
          <a:xfrm>
            <a:off x="6640551" y="644944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pmc.ncbi.nlm.nih.gov</a:t>
            </a:r>
            <a:r>
              <a:rPr lang="sv-SE" dirty="0"/>
              <a:t>/</a:t>
            </a:r>
            <a:r>
              <a:rPr lang="sv-SE" dirty="0" err="1"/>
              <a:t>articles</a:t>
            </a:r>
            <a:r>
              <a:rPr lang="sv-SE" dirty="0"/>
              <a:t>/PMC10360981/</a:t>
            </a:r>
          </a:p>
        </p:txBody>
      </p:sp>
    </p:spTree>
    <p:extLst>
      <p:ext uri="{BB962C8B-B14F-4D97-AF65-F5344CB8AC3E}">
        <p14:creationId xmlns:p14="http://schemas.microsoft.com/office/powerpoint/2010/main" val="258617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1C7B4C-5A5E-34AF-F4FD-1125CAB7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Detection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a </a:t>
            </a:r>
            <a:r>
              <a:rPr lang="sv-SE" dirty="0" err="1"/>
              <a:t>Convolutional</a:t>
            </a:r>
            <a:r>
              <a:rPr lang="sv-SE" dirty="0"/>
              <a:t> Neural </a:t>
            </a:r>
            <a:r>
              <a:rPr lang="sv-SE" dirty="0" err="1"/>
              <a:t>Network-Enabled</a:t>
            </a:r>
            <a:r>
              <a:rPr lang="sv-SE" dirty="0"/>
              <a:t> </a:t>
            </a:r>
            <a:r>
              <a:rPr lang="sv-SE" dirty="0" err="1"/>
              <a:t>Electrocardiogram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F242B42-FA90-8836-CB31-608E3EEC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Methods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convolutional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neural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network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(CNN)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trained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validated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digital 12-lead ECG from 2,448 patients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verified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diagnosis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51,153 non-HCM age- and sex-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matched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subjects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ability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the CNN to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then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tested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on a different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dataset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612 HCM and 12,788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subjects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</a:p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Results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In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combined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datasets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mean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age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54.8 ± 15.9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years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for the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group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57.5 ± 15.5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years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for the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group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After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training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validation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the area under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curve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(AUC)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CNN in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validation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dataset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0.95 (95%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confidence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interval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[CI]: 0.94 to 0.97) at the optimal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probability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threshold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11% for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having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When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applying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probability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threshold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testing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dataset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CNN’s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AUC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0.96 (95% CI: 0.95 to 0.96)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sensitivity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87%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specificity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90%. In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subgroup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analyses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the AUC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0.95 (95% CI: 0.94 to 0.97)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among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patients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  <a:hlinkClick r:id="rId3" tooltip="Learn more about left ventricular hypertrophy from ScienceDirect's AI-generated Topic Pages"/>
              </a:rPr>
              <a:t>left ventricular hypertrophy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by ECG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criteria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0.95 (95% CI: 0.90 to 1.00)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among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normal ECG.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performed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particularly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well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in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younger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patients (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sensitivity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95%,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specificity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92%). In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 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without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sarcomeric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mutations,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model-derived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median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probabilities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for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having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97% and 96%,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81B7D64F-FE29-89B2-0030-04AF054FA228}"/>
              </a:ext>
            </a:extLst>
          </p:cNvPr>
          <p:cNvSpPr txBox="1"/>
          <p:nvPr/>
        </p:nvSpPr>
        <p:spPr>
          <a:xfrm>
            <a:off x="83635" y="6176963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www.sciencedirect.com</a:t>
            </a:r>
            <a:r>
              <a:rPr lang="sv-SE" dirty="0"/>
              <a:t>/science/</a:t>
            </a:r>
            <a:r>
              <a:rPr lang="sv-SE" dirty="0" err="1"/>
              <a:t>article</a:t>
            </a:r>
            <a:r>
              <a:rPr lang="sv-SE" dirty="0"/>
              <a:t>/</a:t>
            </a:r>
            <a:r>
              <a:rPr lang="sv-SE" dirty="0" err="1"/>
              <a:t>pii</a:t>
            </a:r>
            <a:r>
              <a:rPr lang="sv-SE" dirty="0"/>
              <a:t>/S0735109720300036?via%3Dihub</a:t>
            </a:r>
          </a:p>
        </p:txBody>
      </p:sp>
    </p:spTree>
    <p:extLst>
      <p:ext uri="{BB962C8B-B14F-4D97-AF65-F5344CB8AC3E}">
        <p14:creationId xmlns:p14="http://schemas.microsoft.com/office/powerpoint/2010/main" val="224613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19B43D7-99DB-0B29-5EE6-38F5F00D7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0"/>
            <a:ext cx="939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77D74D-1BA8-62E6-9EC7-30E0E32F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Postdevelopment</a:t>
            </a:r>
            <a:r>
              <a:rPr lang="sv-SE" dirty="0"/>
              <a:t> </a:t>
            </a:r>
            <a:r>
              <a:rPr lang="sv-SE" dirty="0" err="1"/>
              <a:t>Performance</a:t>
            </a:r>
            <a:r>
              <a:rPr lang="sv-SE" dirty="0"/>
              <a:t> and </a:t>
            </a:r>
            <a:r>
              <a:rPr lang="sv-SE" dirty="0" err="1"/>
              <a:t>Validation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Intelligence-Enhanced</a:t>
            </a:r>
            <a:r>
              <a:rPr lang="sv-SE" dirty="0"/>
              <a:t> </a:t>
            </a:r>
            <a:r>
              <a:rPr lang="sv-SE" dirty="0" err="1"/>
              <a:t>Electrocardiogram</a:t>
            </a:r>
            <a:r>
              <a:rPr lang="sv-SE" dirty="0"/>
              <a:t> for </a:t>
            </a:r>
            <a:r>
              <a:rPr lang="sv-SE" dirty="0" err="1"/>
              <a:t>Detection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Cardiac</a:t>
            </a:r>
            <a:r>
              <a:rPr lang="sv-SE" dirty="0"/>
              <a:t> </a:t>
            </a:r>
            <a:r>
              <a:rPr lang="sv-SE" dirty="0" err="1"/>
              <a:t>Amyloidosis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9F6E4C7-2C5C-F1CF-313B-713FBFF9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Population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cardiac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amyloidosis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(CA)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diagnosed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after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development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 AI-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enhanced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algorithm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average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age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70.4 ± 10.3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years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25%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female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most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White (91.3%).</a:t>
            </a:r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Country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United States</a:t>
            </a:r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Size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Amyloid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patients: 440.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Control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6,600 age- and sex-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matched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individuals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Location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Single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-country, multicenter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study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Question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What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is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of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 AI-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enhanced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in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detecting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cardiac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amyloidosis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(CA)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across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different patient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including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potential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confounding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factors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?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Method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An AI-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enhanced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algorithm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validated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by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analyzing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data from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diagnosed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CA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between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June 2019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January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2022. Area under the receiver operating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characteristic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(AUC)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values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calculated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the overall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cohort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specific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based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demographics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amyloid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subtypes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and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patterns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Result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Overall AUC: 0.84 (95% CI: 0.82-0.86),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slightly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lower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than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the original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study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(AUC 0.91).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High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AUC (&gt;0.81) for White, Black, and “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other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”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racial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;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lower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Hispanic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patients (AUC 0.66).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ECG features: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High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low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voltage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infarct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patterns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(AUC &gt;0.90);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reduced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left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ventricular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left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bundle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branch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block (AUC 0.75 and 0.76,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respectively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).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algorithm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maintained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stable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performance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over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time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but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showed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need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further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validation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specific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particularly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ethnically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diverse populations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those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specific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abnormalities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588F2140-99CF-C88F-C010-9876FE51A1EB}"/>
              </a:ext>
            </a:extLst>
          </p:cNvPr>
          <p:cNvSpPr txBox="1"/>
          <p:nvPr/>
        </p:nvSpPr>
        <p:spPr>
          <a:xfrm>
            <a:off x="3049859" y="3216456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/38638999/</a:t>
            </a:r>
          </a:p>
        </p:txBody>
      </p:sp>
    </p:spTree>
    <p:extLst>
      <p:ext uri="{BB962C8B-B14F-4D97-AF65-F5344CB8AC3E}">
        <p14:creationId xmlns:p14="http://schemas.microsoft.com/office/powerpoint/2010/main" val="373149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F101C3-AA10-74BE-F452-5C4D11EC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957956F-E989-544D-B49F-CD5E17CF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3074" name="Picture 2" descr="Figure 3">
            <a:extLst>
              <a:ext uri="{FF2B5EF4-FFF2-40B4-BE49-F238E27FC236}">
                <a16:creationId xmlns:a16="http://schemas.microsoft.com/office/drawing/2014/main" id="{073D740D-4F94-1018-7F21-F02B60E6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136650"/>
            <a:ext cx="100203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55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721E4E-E6AD-6BD8-D7B8-A21865F8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Distinct</a:t>
            </a:r>
            <a:r>
              <a:rPr lang="sv-SE" dirty="0"/>
              <a:t> ECG </a:t>
            </a:r>
            <a:r>
              <a:rPr lang="sv-SE" dirty="0" err="1"/>
              <a:t>Phenotypes</a:t>
            </a:r>
            <a:r>
              <a:rPr lang="sv-SE" dirty="0"/>
              <a:t> </a:t>
            </a:r>
            <a:r>
              <a:rPr lang="sv-SE" dirty="0" err="1"/>
              <a:t>Identified</a:t>
            </a:r>
            <a:r>
              <a:rPr lang="sv-SE" dirty="0"/>
              <a:t> in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Machine</a:t>
            </a:r>
            <a:r>
              <a:rPr lang="sv-SE" dirty="0"/>
              <a:t> Learning </a:t>
            </a:r>
            <a:r>
              <a:rPr lang="sv-SE" dirty="0" err="1"/>
              <a:t>Associate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Arrhythmic</a:t>
            </a:r>
            <a:r>
              <a:rPr lang="sv-SE" dirty="0"/>
              <a:t> Risk Markers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C7072B-7628-4992-DBE0-FD993486E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Population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cardiomyopathy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(HCM)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healthy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volunteers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 HCM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evaluated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clinical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risk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differences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 focus on sudden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cardiac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death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(SCD) risk.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Country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Not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specified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the abstract.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Size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HCM patients: 85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Healthy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volunteers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38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Location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Not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specified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likely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single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-center or multicenter.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Question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distinct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HCM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be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identified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using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computational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analysis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how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do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these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correlate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clinical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risk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factors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SCD risk,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anatomical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differences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observed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via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cardiac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magnetic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resonance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(CMR)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imaging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?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Method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Data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collection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High-fidelity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12-lead Holter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ECGs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analyzed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using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mathematical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modeling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computational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clustering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Grouping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classified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based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on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morphology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biomarkers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Clinical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correlation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Clinical features, SCD risk (HCM Risk-SCD scores),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patterns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assessed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by CMR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imaging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evaluated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across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Result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Phenotypic</a:t>
            </a:r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classification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Based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on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morphology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Three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identified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1 (n = 44): Normal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morphology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2 (n = 19): Short R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deep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V4.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3 (n = 22): Short R and long 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V4-6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left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axis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deviation.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No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significant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differences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arrhythmic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risk 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distribution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observed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between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these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Including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biomarkers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Four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identified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1A (n = 20): Normal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primary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inversion.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1B (n = 24): Normal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upright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2 and Group 3: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Retained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QRS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patterns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upright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Risk and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patterns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1A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had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significantly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higher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HCM Risk-SCD scores (4.0%)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compared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other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(1B: 1.8%, Group 2: 2.1%, Group 3: 2.5%, p = 0.0001).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Group 1A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exhibited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coexisting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septal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apical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while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Groups 2 and 3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predominantly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showed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septal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Conclusion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HCM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classified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into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four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subgroups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distinct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features.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primary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inversion (Group 1A)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had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increased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SCD risk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coexisting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septal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apical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suggesting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that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primary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wave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inversion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independently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predict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higher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SCD risk.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Computational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phenotyping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offers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valuable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insights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into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HCM and has potential as a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novel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, independent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factor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SCD risk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stratification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sv-S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FE6A0C-1ED1-1496-35E2-DD55FAD8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806" y="0"/>
            <a:ext cx="5476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6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F39ECE-C391-0AE3-9D27-CC6BA412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Assessment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Disease</a:t>
            </a:r>
            <a:r>
              <a:rPr lang="sv-SE" dirty="0"/>
              <a:t> Status and </a:t>
            </a:r>
            <a:r>
              <a:rPr lang="sv-SE" dirty="0" err="1"/>
              <a:t>Treatment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Intelligence-Enhanced</a:t>
            </a:r>
            <a:r>
              <a:rPr lang="sv-SE" dirty="0"/>
              <a:t> </a:t>
            </a:r>
            <a:r>
              <a:rPr lang="sv-SE" dirty="0" err="1"/>
              <a:t>Electrocardiography</a:t>
            </a:r>
            <a:r>
              <a:rPr lang="sv-SE" dirty="0"/>
              <a:t> in </a:t>
            </a:r>
            <a:r>
              <a:rPr lang="sv-SE" dirty="0" err="1"/>
              <a:t>Obstructive</a:t>
            </a:r>
            <a:r>
              <a:rPr lang="sv-SE" dirty="0"/>
              <a:t>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070FA9-9D76-B52F-CF44-D2C5927E9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>
              <a:spcBef>
                <a:spcPts val="2250"/>
              </a:spcBef>
            </a:pP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applied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two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AI-ECG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on-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from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phase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2 PIONEER-OLE trial(</a:t>
            </a:r>
            <a:r>
              <a:rPr lang="sv-SE" b="0" i="0" u="sng" dirty="0">
                <a:solidFill>
                  <a:srgbClr val="005EA2"/>
                </a:solidFill>
                <a:effectLst/>
                <a:latin typeface="Cambria" panose="02040503050406030204" pitchFamily="18" charset="0"/>
                <a:hlinkClick r:id="rId3"/>
              </a:rPr>
              <a:t>3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cardiac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myosin inhibitor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mavacamten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patients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obstructive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HCM.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two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AI-ECG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independently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developed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trained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at the University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California San Francisco (UCSF; San Francisco, CA, US)(</a:t>
            </a:r>
            <a:r>
              <a:rPr lang="sv-SE" b="0" i="0" u="sng" dirty="0">
                <a:solidFill>
                  <a:srgbClr val="005EA2"/>
                </a:solidFill>
                <a:effectLst/>
                <a:latin typeface="Cambria" panose="02040503050406030204" pitchFamily="18" charset="0"/>
                <a:hlinkClick r:id="rId4"/>
              </a:rPr>
              <a:t>1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and Mayo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Clinic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(Rochester, MN, US)(</a:t>
            </a:r>
            <a:r>
              <a:rPr lang="sv-SE" b="0" i="0" u="sng" dirty="0">
                <a:solidFill>
                  <a:srgbClr val="005EA2"/>
                </a:solidFill>
                <a:effectLst/>
                <a:latin typeface="Cambria" panose="02040503050406030204" pitchFamily="18" charset="0"/>
                <a:hlinkClick r:id="rId5"/>
              </a:rPr>
              <a:t>2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as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previously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described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;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institutional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review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board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approval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obtained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both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institutions. PIONER-OLE patients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had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12-lead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echocardiography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drug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plasma and N-terminal pro B-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natriuretic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peptide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(NT-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proBNP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measurements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day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0 (pre-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weeks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4, 8, and 12,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every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12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weeks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thereafter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Both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first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validated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constructed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by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combining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from PIONEER-OLE patients (n=13) and age- and sex-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matched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control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subjects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without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from Mayo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Clinic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UCSF (n=2,600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each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in a 1:200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ratio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approximate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prevalence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Both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applied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all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(n=216)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each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PIONEER-OLE patient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acquired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on-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through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January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29, 2020.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examined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longitudinal associations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AI-ECG-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scores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echocardiographic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laboratory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metrics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important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HCM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clinical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decision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making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pPr algn="l">
              <a:spcBef>
                <a:spcPts val="2250"/>
              </a:spcBef>
            </a:pPr>
            <a:br>
              <a:rPr lang="sv-SE" dirty="0"/>
            </a:b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Mean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age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PIONEER-OLE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baseline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57.8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years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; 69.2%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patients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male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92.3%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had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New York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Heart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Association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class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II symptoms. Median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follow-up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79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weeks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range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25.0–90.1).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discriminate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PIONEER-OLE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age/sex-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matched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non-HCM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controls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area under the receiver operating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characteristic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curve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(AUC)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0.938 (95% CI, 0.924–0.950) for the UCSF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0.979 (95% CI, 0.942–1.000) for the Mayo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Sensitivity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specificity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84.6% and 96.3% for the UCSF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and 92.3% and 94.1% for the Mayo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respectively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When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applied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all PIONEER-OLE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(n=216),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both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demonstrated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decreases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mean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scores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during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mavacamten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averaged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across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each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time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point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mean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score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reduction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43% (0.67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0.38 at 72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weeks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for UCSF and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reduction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56% (0.85 pre-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0.37 at 72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weeks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 for the Mayo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algorithm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The longitudinal AI-ECG HCM score trends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generally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mirrored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decreasing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trends over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time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LVOT gradient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Valsalva and NT-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proBNP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</a:t>
            </a:r>
            <a:r>
              <a:rPr lang="sv-SE" b="0" i="0" u="sng" dirty="0">
                <a:solidFill>
                  <a:srgbClr val="005EA2"/>
                </a:solidFill>
                <a:effectLst/>
                <a:latin typeface="Cambria" panose="02040503050406030204" pitchFamily="18" charset="0"/>
                <a:hlinkClick r:id="rId6"/>
              </a:rPr>
              <a:t>Figure 1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).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Mavacamten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pharmacokinetic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levels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increased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on initiation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then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remained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stably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elevated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over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time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most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patients.</a:t>
            </a:r>
          </a:p>
          <a:p>
            <a:br>
              <a:rPr lang="sv-SE" dirty="0"/>
            </a:b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1C16DB21-69E7-CE29-AF7B-D36B947C56DD}"/>
              </a:ext>
            </a:extLst>
          </p:cNvPr>
          <p:cNvSpPr txBox="1"/>
          <p:nvPr/>
        </p:nvSpPr>
        <p:spPr>
          <a:xfrm>
            <a:off x="94785" y="648866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/35272798/</a:t>
            </a:r>
          </a:p>
        </p:txBody>
      </p:sp>
    </p:spTree>
    <p:extLst>
      <p:ext uri="{BB962C8B-B14F-4D97-AF65-F5344CB8AC3E}">
        <p14:creationId xmlns:p14="http://schemas.microsoft.com/office/powerpoint/2010/main" val="185367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31B4B56-BDF7-B10B-4D23-618DA5D7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16D1392-FB82-64CE-9C33-686703E4D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146" name="Picture 2" descr="Figure 1:">
            <a:extLst>
              <a:ext uri="{FF2B5EF4-FFF2-40B4-BE49-F238E27FC236}">
                <a16:creationId xmlns:a16="http://schemas.microsoft.com/office/drawing/2014/main" id="{189B4469-40E4-1B1F-77EE-E56D5B6F2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0"/>
            <a:ext cx="489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185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2A3A787-4CA6-6ACE-86B3-4794E559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Identification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of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patients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with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dilated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phase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of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hypertrophic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cardiomyopathy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using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a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convolutional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neural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network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applied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to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multiple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, dual, and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single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lead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  <a:t>electrocardiograms</a:t>
            </a:r>
            <a:br>
              <a:rPr lang="sv-SE" b="1" i="0" dirty="0">
                <a:solidFill>
                  <a:srgbClr val="212121"/>
                </a:solidFill>
                <a:effectLst/>
                <a:latin typeface="Merriweather" panose="020F0502020204030204" pitchFamily="34" charset="0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26EE84D-70CE-3181-E175-3462410B6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Methods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is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retrospective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analysis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single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-center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prospective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cohort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study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Shinken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Database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2010–2017, n = 19,170).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After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excluding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those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without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normal P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wave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on index ECG (n = 1,831)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adding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dHCM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registered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before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2009 (n = 39), 17,378 digital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Totally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54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dHCM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identified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which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11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diagnosed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baseline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4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developed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during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time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course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and 39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registered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before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2009.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performance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convolutional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neural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network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(CNN)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for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dHCM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evaluated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eight-lead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(I, II, and V1-6),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single-lead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and double-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(I, II)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five-fold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cross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validation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method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</a:p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Results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The area under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curve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(AUC)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CNN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dHCM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(n = 54)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eight-lead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ECG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0.929 (standard deviation [SD]: 0.025) and the odds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ratio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38.64 (SD 9.10).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Among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single-lead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double-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the AUC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was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highest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single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V5 (0.953 [SD: 0.038]),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 odds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ratio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58.89 (SD:68.56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8E0E6B9F-3FB3-0275-D11B-5D7EEDB636E8}"/>
              </a:ext>
            </a:extLst>
          </p:cNvPr>
          <p:cNvSpPr txBox="1"/>
          <p:nvPr/>
        </p:nvSpPr>
        <p:spPr>
          <a:xfrm>
            <a:off x="0" y="6176963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www.sciencedirect.com</a:t>
            </a:r>
            <a:r>
              <a:rPr lang="sv-SE" dirty="0"/>
              <a:t>/science/</a:t>
            </a:r>
            <a:r>
              <a:rPr lang="sv-SE" dirty="0" err="1"/>
              <a:t>article</a:t>
            </a:r>
            <a:r>
              <a:rPr lang="sv-SE" dirty="0"/>
              <a:t>/</a:t>
            </a:r>
            <a:r>
              <a:rPr lang="sv-SE" dirty="0" err="1"/>
              <a:t>pii</a:t>
            </a:r>
            <a:r>
              <a:rPr lang="sv-SE" dirty="0"/>
              <a:t>/S2352906723000428?via%3Dihub</a:t>
            </a:r>
          </a:p>
        </p:txBody>
      </p:sp>
    </p:spTree>
    <p:extLst>
      <p:ext uri="{BB962C8B-B14F-4D97-AF65-F5344CB8AC3E}">
        <p14:creationId xmlns:p14="http://schemas.microsoft.com/office/powerpoint/2010/main" val="100752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2C13F9-197E-9B2F-03D7-39CCD927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Deep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learning-derived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12-lead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electrocardiogram-based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genotype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prediction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for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hypertrophic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cardiomyopathy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: a pilot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study</a:t>
            </a:r>
            <a:b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FD4118D-46EE-29D4-6E4E-7A0DE2D4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spcBef>
                <a:spcPts val="2250"/>
              </a:spcBef>
            </a:pPr>
            <a:r>
              <a:rPr lang="sv-SE" b="1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Methods</a:t>
            </a:r>
            <a:r>
              <a:rPr lang="sv-SE" b="1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: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 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convolutional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neural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(CNN)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built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12-lead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electrocardiogram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(ECG)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124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HCMs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who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underwent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genetic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testing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(GT),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externally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tested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by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another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HCMs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</a:t>
            </a:r>
            <a:r>
              <a:rPr lang="sv-SE" b="0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 = 54),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compared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conventional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methods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(the Mayo and Toronto score).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third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HCMs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</a:t>
            </a:r>
            <a:r>
              <a:rPr lang="sv-SE" b="0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 = 76),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role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risk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stratification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explored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by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calculating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sudden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cardiac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death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(SCD) risk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scorers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(HCM risk-SCD)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across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Score-CAM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employed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provide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visual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explanation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pPr algn="l">
              <a:spcBef>
                <a:spcPts val="2250"/>
              </a:spcBef>
            </a:pPr>
            <a:r>
              <a:rPr lang="sv-SE" b="1" i="1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Results</a:t>
            </a:r>
            <a:r>
              <a:rPr lang="sv-SE" b="1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: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 Overall, 80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178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HCMs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(45%)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were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-positive.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12-lead ECG as input,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showed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 area under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curve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(AUC)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of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0.89 (95% CI, 0.83–0.96) on the test set,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outperforming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Mayo score (0.69 [95% CI, 0.65–0.78], </a:t>
            </a:r>
            <a:r>
              <a:rPr lang="sv-SE" b="0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 &lt; 0.001) and the Toronto score (0.69 [95% CI, 0.64–0.75], </a:t>
            </a:r>
            <a:r>
              <a:rPr lang="sv-SE" b="0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 &lt; 0.001).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classified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third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into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two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groups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-negative vs.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-positive).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Compared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former, patients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-positive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had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significantly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higher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risk-SCD (0.04 ± 0.03 vs. 0.03 ± 0.02, </a:t>
            </a:r>
            <a:r>
              <a:rPr lang="sv-SE" b="0" i="1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 &lt;0.01).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Visualization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indicated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that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was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heavily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influenced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by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limb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lead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pPr algn="l">
              <a:spcBef>
                <a:spcPts val="2250"/>
              </a:spcBef>
            </a:pPr>
            <a:r>
              <a:rPr lang="sv-SE" b="1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Conclusions</a:t>
            </a:r>
            <a:r>
              <a:rPr lang="sv-SE" b="1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: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 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network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demonstrated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promising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ability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genotype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prediction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risk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assessment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in HCM.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64CFD671-E67C-6F99-2F95-05F91C14595F}"/>
              </a:ext>
            </a:extLst>
          </p:cNvPr>
          <p:cNvSpPr txBox="1"/>
          <p:nvPr/>
        </p:nvSpPr>
        <p:spPr>
          <a:xfrm>
            <a:off x="328961" y="648866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/37467172/</a:t>
            </a:r>
          </a:p>
        </p:txBody>
      </p:sp>
    </p:spTree>
    <p:extLst>
      <p:ext uri="{BB962C8B-B14F-4D97-AF65-F5344CB8AC3E}">
        <p14:creationId xmlns:p14="http://schemas.microsoft.com/office/powerpoint/2010/main" val="158252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CF9B50-1ACA-64DD-FB44-6484E75A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0C8B69B-81E1-0FF0-99E3-C9DC9722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42" name="Picture 2" descr="Figure 1.">
            <a:extLst>
              <a:ext uri="{FF2B5EF4-FFF2-40B4-BE49-F238E27FC236}">
                <a16:creationId xmlns:a16="http://schemas.microsoft.com/office/drawing/2014/main" id="{28681172-BA23-0F57-6BF8-D7AA2973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0"/>
            <a:ext cx="6962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037FC4B-6CBC-0364-94D6-E6445C597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A Multicenter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Evaluation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of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the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Impact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of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Therapies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on Deep Learning-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Based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Electrocardiographic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Hypertrophic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</a:t>
            </a:r>
            <a:r>
              <a:rPr lang="sv-SE" b="0" i="0" dirty="0" err="1">
                <a:solidFill>
                  <a:srgbClr val="2E2E2E"/>
                </a:solidFill>
                <a:effectLst/>
                <a:latin typeface="Elsevier Sans"/>
              </a:rPr>
              <a:t>Cardiomyopathy</a:t>
            </a:r>
            <a: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  <a:t> Markers</a:t>
            </a:r>
            <a:br>
              <a:rPr lang="sv-SE" b="0" i="0" dirty="0">
                <a:solidFill>
                  <a:srgbClr val="2E2E2E"/>
                </a:solidFill>
                <a:effectLst/>
                <a:latin typeface="Elsevier Sans"/>
              </a:rPr>
            </a:br>
            <a:br>
              <a:rPr lang="sv-SE" dirty="0"/>
            </a:b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7CDD778-41DC-806F-7A78-B750D9B6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sv-SE" b="1" dirty="0">
                <a:solidFill>
                  <a:srgbClr val="0E0E0E"/>
                </a:solidFill>
                <a:effectLst/>
                <a:latin typeface=".AppleSystemUIFont"/>
              </a:rPr>
              <a:t>Population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hypertrophic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cardiomyopathy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(HCM)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undergoing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surgical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percutaneous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septal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reduction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therapy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(SRT) 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receiving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mavacamten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therapy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Size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SRT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315 patients (70 at Yale New Haven Health System [YNHHS], 100 at Cleveland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Clinic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Foundation [CCF], 145 at Atlantic Health System [AHS]).</a:t>
            </a:r>
          </a:p>
          <a:p>
            <a:pPr>
              <a:spcBef>
                <a:spcPts val="900"/>
              </a:spcBef>
            </a:pP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Mavacamten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group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 36 patients at YNHHS.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Location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Multicenter: YNHHS, CCF, and AHS for SRT;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single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-center (YNHHS) for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mavacamten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therapy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Question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Can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artificial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intelligence-enhanced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electrocardiography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(AI-ECG) be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used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evaluate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biological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responses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to SRT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mavacamten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in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with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HCM?</a:t>
            </a:r>
          </a:p>
          <a:p>
            <a:br>
              <a:rPr lang="sv-SE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sv-SE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sv-SE" b="1" dirty="0" err="1">
                <a:solidFill>
                  <a:srgbClr val="0E0E0E"/>
                </a:solidFill>
                <a:effectLst/>
                <a:latin typeface=".AppleSystemUIFont"/>
              </a:rPr>
              <a:t>Method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</a:p>
          <a:p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AI-ECG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models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for HCM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detection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applied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to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electrocardiograms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from patients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undergoing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SRT at the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three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sites and to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those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receiving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mavacamten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therapy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at YNHHS. Pre- and post-intervention AI-ECG HCM scores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were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analyzed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sv-SE" dirty="0" err="1">
                <a:solidFill>
                  <a:srgbClr val="0E0E0E"/>
                </a:solidFill>
                <a:effectLst/>
                <a:latin typeface=".AppleSystemUIFont"/>
              </a:rPr>
              <a:t>compared</a:t>
            </a:r>
            <a:r>
              <a:rPr lang="sv-SE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20CFE7E-2B19-746A-5E2B-541B20F500C0}"/>
              </a:ext>
            </a:extLst>
          </p:cNvPr>
          <p:cNvSpPr txBox="1"/>
          <p:nvPr/>
        </p:nvSpPr>
        <p:spPr>
          <a:xfrm>
            <a:off x="183708" y="6391333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/39581517/</a:t>
            </a:r>
          </a:p>
        </p:txBody>
      </p:sp>
    </p:spTree>
    <p:extLst>
      <p:ext uri="{BB962C8B-B14F-4D97-AF65-F5344CB8AC3E}">
        <p14:creationId xmlns:p14="http://schemas.microsoft.com/office/powerpoint/2010/main" val="99038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A3FD4E5-8991-9078-4AA7-BB7EBBB0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Saliency</a:t>
            </a:r>
            <a:r>
              <a:rPr lang="sv-SE" dirty="0"/>
              <a:t> </a:t>
            </a:r>
            <a:r>
              <a:rPr lang="sv-SE" dirty="0" err="1"/>
              <a:t>maps</a:t>
            </a:r>
            <a:r>
              <a:rPr lang="sv-SE" dirty="0"/>
              <a:t> </a:t>
            </a:r>
            <a:r>
              <a:rPr lang="sv-SE" dirty="0" err="1"/>
              <a:t>provide</a:t>
            </a:r>
            <a:r>
              <a:rPr lang="sv-SE" dirty="0"/>
              <a:t> </a:t>
            </a:r>
            <a:r>
              <a:rPr lang="sv-SE" dirty="0" err="1"/>
              <a:t>insights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</a:t>
            </a:r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intelligence-based</a:t>
            </a:r>
            <a:r>
              <a:rPr lang="sv-SE" dirty="0"/>
              <a:t> </a:t>
            </a:r>
            <a:r>
              <a:rPr lang="sv-SE" dirty="0" err="1"/>
              <a:t>electrocardiography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for </a:t>
            </a:r>
            <a:r>
              <a:rPr lang="sv-SE" dirty="0" err="1"/>
              <a:t>detecting</a:t>
            </a:r>
            <a:r>
              <a:rPr lang="sv-SE" dirty="0"/>
              <a:t>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6A4214-D192-BCD1-9CB1-9C989E6D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A 12‑lead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electrocardiography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(ECG)-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based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convolutional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neural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network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(CNN)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can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  <a:hlinkClick r:id="rId2" tooltip="Learn more about hypertrophic cardiomyopathy from ScienceDirect's AI-generated Topic Pages"/>
              </a:rPr>
              <a:t>hypertrophic cardiomyopathy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(HCM).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However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since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these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do not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rely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on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discrete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measurements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as inputs, it is not apparent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what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drives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their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performance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hypothesized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that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saliency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maps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could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be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visually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identify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ECG segments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that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contribute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CNN's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robust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classification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HCM.</a:t>
            </a:r>
          </a:p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Methods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derived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new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one‑lead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I) CNN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based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on median beats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same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methodology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cohort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used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for the original 12‑lead CNN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(3047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HCM, and 63,926 sex- and age-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matched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non-HCM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controls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).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One‑lead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median-beat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saliency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maps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were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generated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and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visually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evaluated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in an independent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cohort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100 patients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with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diagnosis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 and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high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artificial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intelligence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(AI)-ECG-HCM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probability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score to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determine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which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ECG segments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contributed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model's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HCM.</a:t>
            </a:r>
          </a:p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Results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one‑lead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median-beat CNN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an AUC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0.90 (95% CI 0.89–0.92) for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similar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to the original 12‑lead ECG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 In the independent HCM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cohort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(</a:t>
            </a:r>
            <a:r>
              <a:rPr lang="sv-SE" b="0" i="1" dirty="0">
                <a:solidFill>
                  <a:srgbClr val="1F1F1F"/>
                </a:solidFill>
                <a:effectLst/>
                <a:latin typeface="ElsevierGulliver"/>
              </a:rPr>
              <a:t>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= 100),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saliency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maps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highlighted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the ST-T segment in 92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atrial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depolarization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segment in 12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and the 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  <a:hlinkClick r:id="rId3" tooltip="Learn more about QRS complex from ScienceDirect's AI-generated Topic Pages"/>
              </a:rPr>
              <a:t>QRS complex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in 5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ECGs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</a:p>
          <a:p>
            <a:pPr algn="l">
              <a:spcBef>
                <a:spcPts val="1800"/>
              </a:spcBef>
              <a:spcAft>
                <a:spcPts val="6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Conclusions</a:t>
            </a:r>
            <a:endParaRPr lang="sv-SE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algn="l">
              <a:spcAft>
                <a:spcPts val="1200"/>
              </a:spcAft>
            </a:pP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Saliency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maps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a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one‑lead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, median-beat-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based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CNN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model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identified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perturbations in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ventricular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repolarization from ScienceDirect's AI-generated Topic Pages"/>
              </a:rPr>
              <a:t>repolarization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 as the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main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region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of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interest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in </a:t>
            </a:r>
            <a:r>
              <a:rPr lang="sv-SE" b="0" i="0" dirty="0" err="1">
                <a:solidFill>
                  <a:srgbClr val="1F1F1F"/>
                </a:solidFill>
                <a:effectLst/>
                <a:latin typeface="ElsevierGulliver"/>
              </a:rPr>
              <a:t>detecting</a:t>
            </a:r>
            <a:r>
              <a:rPr lang="sv-SE" b="0" i="0" dirty="0">
                <a:solidFill>
                  <a:srgbClr val="1F1F1F"/>
                </a:solidFill>
                <a:effectLst/>
                <a:latin typeface="ElsevierGulliver"/>
              </a:rPr>
              <a:t> HCM.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1E53BC8-6C29-2433-7A50-D110C21C7572}"/>
              </a:ext>
            </a:extLst>
          </p:cNvPr>
          <p:cNvSpPr txBox="1"/>
          <p:nvPr/>
        </p:nvSpPr>
        <p:spPr>
          <a:xfrm>
            <a:off x="117089" y="63119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/37599145/</a:t>
            </a:r>
          </a:p>
        </p:txBody>
      </p:sp>
    </p:spTree>
    <p:extLst>
      <p:ext uri="{BB962C8B-B14F-4D97-AF65-F5344CB8AC3E}">
        <p14:creationId xmlns:p14="http://schemas.microsoft.com/office/powerpoint/2010/main" val="362005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g. 1">
            <a:extLst>
              <a:ext uri="{FF2B5EF4-FFF2-40B4-BE49-F238E27FC236}">
                <a16:creationId xmlns:a16="http://schemas.microsoft.com/office/drawing/2014/main" id="{96CEEDAD-8DAB-5CD1-D742-5A08C982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003300"/>
            <a:ext cx="9029700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90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96907F-395E-9FE6-F25A-B71B1194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Patient-</a:t>
            </a:r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Artificial</a:t>
            </a:r>
            <a:r>
              <a:rPr lang="sv-SE" dirty="0"/>
              <a:t> </a:t>
            </a:r>
            <a:r>
              <a:rPr lang="sv-SE" dirty="0" err="1"/>
              <a:t>Intelligence-Enhanced</a:t>
            </a:r>
            <a:r>
              <a:rPr lang="sv-SE" dirty="0"/>
              <a:t> </a:t>
            </a:r>
            <a:r>
              <a:rPr lang="sv-SE" dirty="0" err="1"/>
              <a:t>Electrocardiography</a:t>
            </a:r>
            <a:r>
              <a:rPr lang="sv-SE" dirty="0"/>
              <a:t> in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: Longitudinal </a:t>
            </a:r>
            <a:r>
              <a:rPr lang="sv-SE" dirty="0" err="1"/>
              <a:t>Treatment</a:t>
            </a:r>
            <a:r>
              <a:rPr lang="sv-SE" dirty="0"/>
              <a:t> and Clinical </a:t>
            </a:r>
            <a:r>
              <a:rPr lang="sv-SE" dirty="0" err="1"/>
              <a:t>Biomarker</a:t>
            </a:r>
            <a:r>
              <a:rPr lang="sv-SE" dirty="0"/>
              <a:t> </a:t>
            </a:r>
            <a:r>
              <a:rPr lang="sv-SE" dirty="0" err="1"/>
              <a:t>Correlations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42B6A6A-440C-0014-FB6E-8E1C4639C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Objectives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purpose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this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study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was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to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determine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AI-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enhanced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ECG (AI-ECG)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track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longitudinal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therapeutic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response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changes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cardiac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structure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function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hemodynamics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obstructive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during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mavacamten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treatment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Methods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applied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2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independently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developed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AI-ECG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algorithms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(University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California-San Francisco and Mayo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Clinic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) to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serial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(n = 216) from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phase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2 PIONEER-OLE trial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mavacamten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symptomatic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obstructive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(n = 13 patients,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mean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age 57.8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years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69.2%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male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). Control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from 2,600 age- and sex-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matched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individuals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without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obtained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AI-ECG output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was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correlated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longitudinally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to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echocardiographic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laboratory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metrics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mavacamten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treatment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response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Results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In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validation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cohorts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both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algorithms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exhibited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similar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performance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diagnosis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exhibited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mean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score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decreases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during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mavacamten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treatment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: patient-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level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score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reduction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ranged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from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approximately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0.80 to 0.45 for Mayo and 0.70 to 0.35 for USCF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algorithms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; 11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13 patients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demonstrated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absolute score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reduction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from start to end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follow-up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both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algorithms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HCM scores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significantly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associated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other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HCM-relevant parameters,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including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left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ventricular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outflow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tract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gradient at rest,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postexercise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Valsalva, and NT-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proBNP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level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independent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age and sex (all </a:t>
            </a:r>
            <a:r>
              <a:rPr lang="sv-SE" b="0" i="1" dirty="0">
                <a:solidFill>
                  <a:srgbClr val="212121"/>
                </a:solidFill>
                <a:effectLst/>
                <a:latin typeface="system-ui"/>
              </a:rPr>
              <a:t>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 &lt; 0.01). For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both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algorithms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strongest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longitudinal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correlation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was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between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AI-ECG HCM score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left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ventricular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outflow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tract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gradient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postexercise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slope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estimate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: University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California-San Francisco 0.70 [95% CI: 0.45-0.96], </a:t>
            </a:r>
            <a:r>
              <a:rPr lang="sv-SE" b="0" i="1" dirty="0">
                <a:solidFill>
                  <a:srgbClr val="212121"/>
                </a:solidFill>
                <a:effectLst/>
                <a:latin typeface="system-ui"/>
              </a:rPr>
              <a:t>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 &lt; 0.0001; Mayo 0.40 [95% CI: 0.11-0.68], </a:t>
            </a:r>
            <a:r>
              <a:rPr lang="sv-SE" b="0" i="1" dirty="0">
                <a:solidFill>
                  <a:srgbClr val="212121"/>
                </a:solidFill>
                <a:effectLst/>
                <a:latin typeface="system-ui"/>
              </a:rPr>
              <a:t>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 = 0.007).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Conclusions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AI-ECG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analysis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longitudinally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correlated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changes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echocardiographic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laboratory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markers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during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mavacamten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treatment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obstructive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HCM.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These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results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provide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early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evidence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a potential paradigm for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monitoring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therapeutic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response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73782284-FFBE-C008-7376-B81EEBED36FA}"/>
              </a:ext>
            </a:extLst>
          </p:cNvPr>
          <p:cNvSpPr txBox="1"/>
          <p:nvPr/>
        </p:nvSpPr>
        <p:spPr>
          <a:xfrm>
            <a:off x="228601" y="63119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/38076758/</a:t>
            </a:r>
          </a:p>
        </p:txBody>
      </p:sp>
    </p:spTree>
    <p:extLst>
      <p:ext uri="{BB962C8B-B14F-4D97-AF65-F5344CB8AC3E}">
        <p14:creationId xmlns:p14="http://schemas.microsoft.com/office/powerpoint/2010/main" val="25486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482D55-E4CA-6771-38E9-D4DC3C65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D64645C-11DF-3AAF-A241-753A3779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1C0A1FB-F745-F85E-F79D-F63C189F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838200"/>
            <a:ext cx="91821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241C415-EBD0-1F1B-EA80-A8317297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87" y="3585117"/>
            <a:ext cx="91821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345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3CAA96-3D10-12C0-0582-5AAFBCCA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Identification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 on </a:t>
            </a:r>
            <a:r>
              <a:rPr lang="sv-SE" dirty="0" err="1"/>
              <a:t>Electrocardiographic</a:t>
            </a:r>
            <a:r>
              <a:rPr lang="sv-SE" dirty="0"/>
              <a:t> Images </a:t>
            </a:r>
            <a:r>
              <a:rPr lang="sv-SE" dirty="0" err="1"/>
              <a:t>with</a:t>
            </a:r>
            <a:r>
              <a:rPr lang="sv-SE" dirty="0"/>
              <a:t> Deep Learning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E7871B4-430D-2587-29DE-BF77DC905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Background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Hypertrophic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cardiomyopathy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(HCM)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affects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1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every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200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individuals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is the leading cause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sudden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cardiac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death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young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adults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be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identified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using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electrocardiogram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(ECG)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raw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voltage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data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deep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learning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approaches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but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their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point-of-care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application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limited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by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inaccessibility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these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signal data.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developed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deep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learning-based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approach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that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overcomes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this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limitation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detects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from images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12-lead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across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layouts.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Methods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identified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from patients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features present on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cardiac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magnetic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resonance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imaging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(CMR) 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those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within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30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days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echocardiogram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documenting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thickened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interventricular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septum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(end-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diastolic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interventricular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septum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thickness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&gt; 15mm). Patients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CMR-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confirmed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considered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cases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during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the final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model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evaluation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model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was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validated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within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clinical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settings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at YNHH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externally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on ECG images from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prospective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population-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based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UK Biobank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cohort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localized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class-discriminating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signals in ECG images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using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gradient-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weighted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class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activation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mapping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Results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Overall, 124,553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ECGs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from 66,987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individuals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cases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controls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)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were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used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model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development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model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demonstrated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high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discrimination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across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various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ECG image formats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calibrations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in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internal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validation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(area under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receiving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operation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characteristics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[AUROC] 0.96)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external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sets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ECG images from UK Biobank (AUROC 0.94). A positive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screen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HCM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was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associated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 100-fold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higher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odds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of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CMR-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confirmed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(OR 102.4, 95%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Confidence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Interval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57.4 - 182.6) in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held-out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set. Class-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discriminative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patterns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localized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to the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anterior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lateral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leads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(V4-V5).</a:t>
            </a:r>
          </a:p>
          <a:p>
            <a:pPr algn="l"/>
            <a:r>
              <a:rPr lang="sv-SE" b="1" i="0" dirty="0" err="1">
                <a:solidFill>
                  <a:srgbClr val="212121"/>
                </a:solidFill>
                <a:effectLst/>
                <a:latin typeface="system-ui"/>
              </a:rPr>
              <a:t>Conclusions</a:t>
            </a:r>
            <a:r>
              <a:rPr lang="sv-SE" b="1" i="0" dirty="0">
                <a:solidFill>
                  <a:srgbClr val="212121"/>
                </a:solidFill>
                <a:effectLst/>
                <a:latin typeface="system-ui"/>
              </a:rPr>
              <a:t>: 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developed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externally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validated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deep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learning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model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that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identifies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HCM from ECG images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with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excellent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discrimination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.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This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approach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represents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an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automated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efficient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, and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accessible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screening </a:t>
            </a:r>
            <a:r>
              <a:rPr lang="sv-SE" b="0" i="0" dirty="0" err="1">
                <a:solidFill>
                  <a:srgbClr val="212121"/>
                </a:solidFill>
                <a:effectLst/>
                <a:latin typeface="system-ui"/>
              </a:rPr>
              <a:t>strategy</a:t>
            </a:r>
            <a:r>
              <a:rPr lang="sv-SE" b="0" i="0" dirty="0">
                <a:solidFill>
                  <a:srgbClr val="212121"/>
                </a:solidFill>
                <a:effectLst/>
                <a:latin typeface="system-ui"/>
              </a:rPr>
              <a:t> for HCM.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A763311-86CB-DB44-F78E-72E18CD8A2C1}"/>
              </a:ext>
            </a:extLst>
          </p:cNvPr>
          <p:cNvSpPr txBox="1"/>
          <p:nvPr/>
        </p:nvSpPr>
        <p:spPr>
          <a:xfrm>
            <a:off x="183996" y="63119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/38234746/</a:t>
            </a:r>
          </a:p>
        </p:txBody>
      </p:sp>
    </p:spTree>
    <p:extLst>
      <p:ext uri="{BB962C8B-B14F-4D97-AF65-F5344CB8AC3E}">
        <p14:creationId xmlns:p14="http://schemas.microsoft.com/office/powerpoint/2010/main" val="212680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BE5697-7F88-17E5-E467-9CB9184D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latshållare för innehåll 4" descr="En bild som visar text, skärmbild, diagram, design&#10;&#10;Automatiskt genererad beskrivning">
            <a:extLst>
              <a:ext uri="{FF2B5EF4-FFF2-40B4-BE49-F238E27FC236}">
                <a16:creationId xmlns:a16="http://schemas.microsoft.com/office/drawing/2014/main" id="{09B7D2AE-2109-F31E-D4C2-FA06E1AF6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604" y="1825625"/>
            <a:ext cx="6264792" cy="4351338"/>
          </a:xfrm>
        </p:spPr>
      </p:pic>
      <p:pic>
        <p:nvPicPr>
          <p:cNvPr id="7" name="Bildobjekt 6" descr="En bild som visar text, linje, skärmbild, diagram&#10;&#10;Automatiskt genererad beskrivning">
            <a:extLst>
              <a:ext uri="{FF2B5EF4-FFF2-40B4-BE49-F238E27FC236}">
                <a16:creationId xmlns:a16="http://schemas.microsoft.com/office/drawing/2014/main" id="{6A9CC5E2-B898-D943-9C76-F374ACD9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15" y="0"/>
            <a:ext cx="7772400" cy="58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D4482E-E2A5-028A-1B40-FF2EE7CC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Identification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high</a:t>
            </a:r>
            <a:r>
              <a:rPr lang="sv-SE" dirty="0"/>
              <a:t>-risk </a:t>
            </a:r>
            <a:r>
              <a:rPr lang="sv-SE" dirty="0" err="1"/>
              <a:t>imaging</a:t>
            </a:r>
            <a:r>
              <a:rPr lang="sv-SE" dirty="0"/>
              <a:t> features in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 </a:t>
            </a:r>
            <a:r>
              <a:rPr lang="sv-SE" dirty="0" err="1"/>
              <a:t>using</a:t>
            </a:r>
            <a:r>
              <a:rPr lang="sv-SE" dirty="0"/>
              <a:t> </a:t>
            </a:r>
            <a:r>
              <a:rPr lang="sv-SE" dirty="0" err="1"/>
              <a:t>electrocardiography</a:t>
            </a:r>
            <a:r>
              <a:rPr lang="sv-SE" dirty="0"/>
              <a:t>: A </a:t>
            </a:r>
            <a:r>
              <a:rPr lang="sv-SE" dirty="0" err="1"/>
              <a:t>deep-learning</a:t>
            </a:r>
            <a:r>
              <a:rPr lang="sv-SE" dirty="0"/>
              <a:t> approach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AE341BE-CAD5-45C9-1ED2-D18CCAB56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sv-SE" b="0" dirty="0" err="1">
                <a:solidFill>
                  <a:srgbClr val="2E2E2E"/>
                </a:solidFill>
                <a:effectLst/>
              </a:rPr>
              <a:t>Background</a:t>
            </a:r>
            <a:endParaRPr lang="sv-SE" b="0" dirty="0">
              <a:solidFill>
                <a:srgbClr val="2E2E2E"/>
              </a:solidFill>
              <a:effectLst/>
            </a:endParaRPr>
          </a:p>
          <a:p>
            <a:r>
              <a:rPr lang="sv-SE" dirty="0">
                <a:effectLst/>
              </a:rPr>
              <a:t>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hypertrophic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cardiomyopathy</a:t>
            </a:r>
            <a:r>
              <a:rPr lang="sv-SE" dirty="0">
                <a:effectLst/>
              </a:rPr>
              <a:t> (HCM) </a:t>
            </a:r>
            <a:r>
              <a:rPr lang="sv-SE" dirty="0" err="1">
                <a:effectLst/>
              </a:rPr>
              <a:t>are</a:t>
            </a:r>
            <a:r>
              <a:rPr lang="sv-SE" dirty="0">
                <a:effectLst/>
              </a:rPr>
              <a:t> at risk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sudden </a:t>
            </a:r>
            <a:r>
              <a:rPr lang="sv-SE" dirty="0" err="1">
                <a:effectLst/>
              </a:rPr>
              <a:t>death</a:t>
            </a:r>
            <a:r>
              <a:rPr lang="sv-SE" dirty="0">
                <a:effectLst/>
              </a:rPr>
              <a:t>, and </a:t>
            </a:r>
            <a:r>
              <a:rPr lang="sv-SE" dirty="0" err="1">
                <a:effectLst/>
              </a:rPr>
              <a:t>individuals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≥1 major risk markers </a:t>
            </a:r>
            <a:r>
              <a:rPr lang="sv-SE" dirty="0" err="1">
                <a:effectLst/>
              </a:rPr>
              <a:t>are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considered</a:t>
            </a:r>
            <a:r>
              <a:rPr lang="sv-SE" dirty="0">
                <a:effectLst/>
              </a:rPr>
              <a:t> for </a:t>
            </a:r>
            <a:r>
              <a:rPr lang="sv-SE" dirty="0" err="1">
                <a:effectLst/>
              </a:rPr>
              <a:t>primary</a:t>
            </a:r>
            <a:r>
              <a:rPr lang="sv-SE" dirty="0">
                <a:effectLst/>
              </a:rPr>
              <a:t> prevention </a:t>
            </a:r>
            <a:r>
              <a:rPr lang="sv-SE" dirty="0" err="1">
                <a:effectLst/>
              </a:rPr>
              <a:t>implantable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cardioverter</a:t>
            </a:r>
            <a:r>
              <a:rPr lang="sv-SE" dirty="0">
                <a:effectLst/>
              </a:rPr>
              <a:t>-defibrillators. </a:t>
            </a:r>
            <a:r>
              <a:rPr lang="sv-SE" dirty="0" err="1">
                <a:effectLst/>
              </a:rPr>
              <a:t>Guidelines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recommend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cardiac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magnetic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resonance</a:t>
            </a:r>
            <a:r>
              <a:rPr lang="sv-SE" dirty="0">
                <a:effectLst/>
              </a:rPr>
              <a:t> (CMR)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to </a:t>
            </a:r>
            <a:r>
              <a:rPr lang="sv-SE" dirty="0" err="1">
                <a:effectLst/>
              </a:rPr>
              <a:t>identify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features. </a:t>
            </a:r>
            <a:r>
              <a:rPr lang="sv-SE" dirty="0" err="1">
                <a:effectLst/>
              </a:rPr>
              <a:t>However</a:t>
            </a:r>
            <a:r>
              <a:rPr lang="sv-SE" dirty="0">
                <a:effectLst/>
              </a:rPr>
              <a:t>, CMR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is </a:t>
            </a:r>
            <a:r>
              <a:rPr lang="sv-SE" dirty="0" err="1">
                <a:effectLst/>
              </a:rPr>
              <a:t>resource</a:t>
            </a:r>
            <a:r>
              <a:rPr lang="sv-SE" dirty="0">
                <a:effectLst/>
              </a:rPr>
              <a:t> intensive and is not </a:t>
            </a:r>
            <a:r>
              <a:rPr lang="sv-SE" dirty="0" err="1">
                <a:effectLst/>
              </a:rPr>
              <a:t>widely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accessible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worldwide</a:t>
            </a:r>
            <a:r>
              <a:rPr lang="sv-SE" dirty="0">
                <a:effectLst/>
              </a:rPr>
              <a:t>.</a:t>
            </a:r>
          </a:p>
          <a:p>
            <a:r>
              <a:rPr lang="sv-SE" b="0" dirty="0" err="1">
                <a:solidFill>
                  <a:srgbClr val="2E2E2E"/>
                </a:solidFill>
                <a:effectLst/>
              </a:rPr>
              <a:t>Objective</a:t>
            </a:r>
            <a:endParaRPr lang="sv-SE" b="0" dirty="0">
              <a:solidFill>
                <a:srgbClr val="2E2E2E"/>
              </a:solidFill>
              <a:effectLst/>
            </a:endParaRPr>
          </a:p>
          <a:p>
            <a:r>
              <a:rPr lang="sv-SE" dirty="0">
                <a:effectLst/>
              </a:rPr>
              <a:t>The </a:t>
            </a:r>
            <a:r>
              <a:rPr lang="sv-SE" dirty="0" err="1">
                <a:effectLst/>
              </a:rPr>
              <a:t>purpose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this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study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to </a:t>
            </a:r>
            <a:r>
              <a:rPr lang="sv-SE" dirty="0" err="1">
                <a:effectLst/>
              </a:rPr>
              <a:t>develop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electrocardiogram</a:t>
            </a:r>
            <a:r>
              <a:rPr lang="sv-SE" dirty="0">
                <a:effectLst/>
              </a:rPr>
              <a:t> (ECG) </a:t>
            </a:r>
            <a:r>
              <a:rPr lang="sv-SE" dirty="0" err="1">
                <a:effectLst/>
              </a:rPr>
              <a:t>deep-learning</a:t>
            </a:r>
            <a:r>
              <a:rPr lang="sv-SE" dirty="0">
                <a:effectLst/>
              </a:rPr>
              <a:t> (DL)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for the </a:t>
            </a:r>
            <a:r>
              <a:rPr lang="sv-SE" dirty="0" err="1">
                <a:effectLst/>
              </a:rPr>
              <a:t>identification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HCM and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features.</a:t>
            </a:r>
          </a:p>
          <a:p>
            <a:r>
              <a:rPr lang="sv-SE" b="0" dirty="0" err="1">
                <a:solidFill>
                  <a:srgbClr val="2E2E2E"/>
                </a:solidFill>
                <a:effectLst/>
              </a:rPr>
              <a:t>Methods</a:t>
            </a:r>
            <a:endParaRPr lang="sv-SE" b="0" dirty="0">
              <a:solidFill>
                <a:srgbClr val="2E2E2E"/>
              </a:solidFill>
              <a:effectLst/>
            </a:endParaRPr>
          </a:p>
          <a:p>
            <a:r>
              <a:rPr lang="sv-SE" dirty="0">
                <a:effectLst/>
              </a:rPr>
              <a:t>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HCM </a:t>
            </a:r>
            <a:r>
              <a:rPr lang="sv-SE" dirty="0" err="1">
                <a:effectLst/>
              </a:rPr>
              <a:t>evaluated</a:t>
            </a:r>
            <a:r>
              <a:rPr lang="sv-SE" dirty="0">
                <a:effectLst/>
              </a:rPr>
              <a:t> at </a:t>
            </a:r>
            <a:r>
              <a:rPr lang="sv-SE" dirty="0" err="1">
                <a:effectLst/>
              </a:rPr>
              <a:t>Tufts</a:t>
            </a:r>
            <a:r>
              <a:rPr lang="sv-SE" dirty="0">
                <a:effectLst/>
              </a:rPr>
              <a:t> Medical Center (N = 1930; Boston, MA)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used</a:t>
            </a:r>
            <a:r>
              <a:rPr lang="sv-SE" dirty="0">
                <a:effectLst/>
              </a:rPr>
              <a:t> to </a:t>
            </a:r>
            <a:r>
              <a:rPr lang="sv-SE" dirty="0" err="1">
                <a:effectLst/>
              </a:rPr>
              <a:t>develop</a:t>
            </a:r>
            <a:r>
              <a:rPr lang="sv-SE" dirty="0">
                <a:effectLst/>
              </a:rPr>
              <a:t> ECG-DL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for the </a:t>
            </a:r>
            <a:r>
              <a:rPr lang="sv-SE" dirty="0" err="1">
                <a:effectLst/>
              </a:rPr>
              <a:t>prediction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features: </a:t>
            </a:r>
            <a:r>
              <a:rPr lang="sv-SE" dirty="0" err="1">
                <a:effectLst/>
              </a:rPr>
              <a:t>systolic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dysfunction</a:t>
            </a:r>
            <a:r>
              <a:rPr lang="sv-SE" dirty="0">
                <a:effectLst/>
              </a:rPr>
              <a:t>, massive </a:t>
            </a:r>
            <a:r>
              <a:rPr lang="sv-SE" dirty="0" err="1">
                <a:effectLst/>
              </a:rPr>
              <a:t>hypertrophy</a:t>
            </a:r>
            <a:r>
              <a:rPr lang="sv-SE" dirty="0">
                <a:effectLst/>
              </a:rPr>
              <a:t> (≥30 mm), </a:t>
            </a:r>
            <a:r>
              <a:rPr lang="sv-SE" dirty="0" err="1">
                <a:effectLst/>
              </a:rPr>
              <a:t>apical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aneurysm</a:t>
            </a:r>
            <a:r>
              <a:rPr lang="sv-SE" dirty="0">
                <a:effectLst/>
              </a:rPr>
              <a:t>, and extensive late gadolinium </a:t>
            </a:r>
            <a:r>
              <a:rPr lang="sv-SE" dirty="0" err="1">
                <a:effectLst/>
              </a:rPr>
              <a:t>enhancement</a:t>
            </a:r>
            <a:r>
              <a:rPr lang="sv-SE" dirty="0">
                <a:effectLst/>
              </a:rPr>
              <a:t>. ECG-DL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externally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validated</a:t>
            </a:r>
            <a:r>
              <a:rPr lang="sv-SE" dirty="0">
                <a:effectLst/>
              </a:rPr>
              <a:t> in a </a:t>
            </a:r>
            <a:r>
              <a:rPr lang="sv-SE" dirty="0" err="1">
                <a:effectLst/>
              </a:rPr>
              <a:t>cohort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HCM from the </a:t>
            </a:r>
            <a:r>
              <a:rPr lang="sv-SE" dirty="0" err="1">
                <a:effectLst/>
              </a:rPr>
              <a:t>Amrita</a:t>
            </a:r>
            <a:r>
              <a:rPr lang="sv-SE" dirty="0">
                <a:effectLst/>
              </a:rPr>
              <a:t> Hospital HCM Center (N = 233; Kochi, India).</a:t>
            </a:r>
          </a:p>
          <a:p>
            <a:r>
              <a:rPr lang="sv-SE" b="0" dirty="0" err="1">
                <a:solidFill>
                  <a:srgbClr val="2E2E2E"/>
                </a:solidFill>
                <a:effectLst/>
              </a:rPr>
              <a:t>Results</a:t>
            </a:r>
            <a:endParaRPr lang="sv-SE" b="0" dirty="0">
              <a:solidFill>
                <a:srgbClr val="2E2E2E"/>
              </a:solidFill>
              <a:effectLst/>
            </a:endParaRPr>
          </a:p>
          <a:p>
            <a:r>
              <a:rPr lang="sv-SE" dirty="0">
                <a:effectLst/>
              </a:rPr>
              <a:t>ECG-DL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reliably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identified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features (</a:t>
            </a:r>
            <a:r>
              <a:rPr lang="sv-SE" dirty="0" err="1">
                <a:effectLst/>
              </a:rPr>
              <a:t>systolic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dysfunction</a:t>
            </a:r>
            <a:r>
              <a:rPr lang="sv-SE" dirty="0">
                <a:effectLst/>
              </a:rPr>
              <a:t>, massive </a:t>
            </a:r>
            <a:r>
              <a:rPr lang="sv-SE" dirty="0" err="1">
                <a:effectLst/>
              </a:rPr>
              <a:t>hypertrophy</a:t>
            </a:r>
            <a:r>
              <a:rPr lang="sv-SE" dirty="0">
                <a:effectLst/>
              </a:rPr>
              <a:t>, </a:t>
            </a:r>
            <a:r>
              <a:rPr lang="sv-SE" dirty="0" err="1">
                <a:effectLst/>
              </a:rPr>
              <a:t>apical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aneurysm</a:t>
            </a:r>
            <a:r>
              <a:rPr lang="sv-SE" dirty="0">
                <a:effectLst/>
              </a:rPr>
              <a:t>, and extensive late gadolinium </a:t>
            </a:r>
            <a:r>
              <a:rPr lang="sv-SE" dirty="0" err="1">
                <a:effectLst/>
              </a:rPr>
              <a:t>enhancement</a:t>
            </a:r>
            <a:r>
              <a:rPr lang="sv-SE" dirty="0">
                <a:effectLst/>
              </a:rPr>
              <a:t>) </a:t>
            </a:r>
            <a:r>
              <a:rPr lang="sv-SE" dirty="0" err="1">
                <a:effectLst/>
              </a:rPr>
              <a:t>during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holdout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testing</a:t>
            </a:r>
            <a:r>
              <a:rPr lang="sv-SE" dirty="0">
                <a:effectLst/>
              </a:rPr>
              <a:t> (c-</a:t>
            </a:r>
            <a:r>
              <a:rPr lang="sv-SE" dirty="0" err="1">
                <a:effectLst/>
              </a:rPr>
              <a:t>statistic</a:t>
            </a:r>
            <a:r>
              <a:rPr lang="sv-SE" dirty="0">
                <a:effectLst/>
              </a:rPr>
              <a:t> 0.72, 0.83, 0.93, and 0.76) and </a:t>
            </a:r>
            <a:r>
              <a:rPr lang="sv-SE" dirty="0" err="1">
                <a:effectLst/>
              </a:rPr>
              <a:t>external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validation</a:t>
            </a:r>
            <a:r>
              <a:rPr lang="sv-SE" dirty="0">
                <a:effectLst/>
              </a:rPr>
              <a:t> (c-</a:t>
            </a:r>
            <a:r>
              <a:rPr lang="sv-SE" dirty="0" err="1">
                <a:effectLst/>
              </a:rPr>
              <a:t>statistic</a:t>
            </a:r>
            <a:r>
              <a:rPr lang="sv-SE" dirty="0">
                <a:effectLst/>
              </a:rPr>
              <a:t> 0.71, 0.76, 0.91, and 0.68). A </a:t>
            </a:r>
            <a:r>
              <a:rPr lang="sv-SE" dirty="0" err="1">
                <a:effectLst/>
              </a:rPr>
              <a:t>hypothetical</a:t>
            </a:r>
            <a:r>
              <a:rPr lang="sv-SE" dirty="0">
                <a:effectLst/>
              </a:rPr>
              <a:t> screening </a:t>
            </a:r>
            <a:r>
              <a:rPr lang="sv-SE" dirty="0" err="1">
                <a:effectLst/>
              </a:rPr>
              <a:t>strategy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using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echocardiography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combined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ECG-DL–</a:t>
            </a:r>
            <a:r>
              <a:rPr lang="sv-SE" dirty="0" err="1">
                <a:effectLst/>
              </a:rPr>
              <a:t>guided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selective</a:t>
            </a:r>
            <a:r>
              <a:rPr lang="sv-SE" dirty="0">
                <a:effectLst/>
              </a:rPr>
              <a:t> CMR </a:t>
            </a:r>
            <a:r>
              <a:rPr lang="sv-SE" dirty="0" err="1">
                <a:effectLst/>
              </a:rPr>
              <a:t>use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demonstrated</a:t>
            </a:r>
            <a:r>
              <a:rPr lang="sv-SE" dirty="0">
                <a:effectLst/>
              </a:rPr>
              <a:t> a </a:t>
            </a:r>
            <a:r>
              <a:rPr lang="sv-SE" dirty="0" err="1">
                <a:effectLst/>
              </a:rPr>
              <a:t>sensitivity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97% for </a:t>
            </a:r>
            <a:r>
              <a:rPr lang="sv-SE" dirty="0" err="1">
                <a:effectLst/>
              </a:rPr>
              <a:t>identifying</a:t>
            </a:r>
            <a:r>
              <a:rPr lang="sv-SE" dirty="0">
                <a:effectLst/>
              </a:rPr>
              <a:t> 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features </a:t>
            </a:r>
            <a:r>
              <a:rPr lang="sv-SE" dirty="0" err="1">
                <a:effectLst/>
              </a:rPr>
              <a:t>while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reducing</a:t>
            </a:r>
            <a:r>
              <a:rPr lang="sv-SE" dirty="0">
                <a:effectLst/>
              </a:rPr>
              <a:t> the </a:t>
            </a:r>
            <a:r>
              <a:rPr lang="sv-SE" dirty="0" err="1">
                <a:effectLst/>
              </a:rPr>
              <a:t>number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recommended</a:t>
            </a:r>
            <a:r>
              <a:rPr lang="sv-SE" dirty="0">
                <a:effectLst/>
              </a:rPr>
              <a:t> CMRs by 61%. The negative </a:t>
            </a:r>
            <a:r>
              <a:rPr lang="sv-SE" dirty="0" err="1">
                <a:effectLst/>
              </a:rPr>
              <a:t>predictive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value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this</a:t>
            </a:r>
            <a:r>
              <a:rPr lang="sv-SE" dirty="0">
                <a:effectLst/>
              </a:rPr>
              <a:t> screening </a:t>
            </a:r>
            <a:r>
              <a:rPr lang="sv-SE" dirty="0" err="1">
                <a:effectLst/>
              </a:rPr>
              <a:t>strategy</a:t>
            </a:r>
            <a:r>
              <a:rPr lang="sv-SE" dirty="0">
                <a:effectLst/>
              </a:rPr>
              <a:t> for the </a:t>
            </a:r>
            <a:r>
              <a:rPr lang="sv-SE" dirty="0" err="1">
                <a:effectLst/>
              </a:rPr>
              <a:t>absence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features in patients </a:t>
            </a:r>
            <a:r>
              <a:rPr lang="sv-SE" dirty="0" err="1">
                <a:effectLst/>
              </a:rPr>
              <a:t>without</a:t>
            </a:r>
            <a:r>
              <a:rPr lang="sv-SE" dirty="0">
                <a:effectLst/>
              </a:rPr>
              <a:t> ECG-DL </a:t>
            </a:r>
            <a:r>
              <a:rPr lang="sv-SE" dirty="0" err="1">
                <a:effectLst/>
              </a:rPr>
              <a:t>recommendation</a:t>
            </a:r>
            <a:r>
              <a:rPr lang="sv-SE" dirty="0">
                <a:effectLst/>
              </a:rPr>
              <a:t> for CMR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99.5%.</a:t>
            </a:r>
          </a:p>
          <a:p>
            <a:r>
              <a:rPr lang="sv-SE" b="0" dirty="0" err="1">
                <a:solidFill>
                  <a:srgbClr val="2E2E2E"/>
                </a:solidFill>
                <a:effectLst/>
              </a:rPr>
              <a:t>Conclusion</a:t>
            </a:r>
            <a:endParaRPr lang="sv-SE" b="0" dirty="0">
              <a:solidFill>
                <a:srgbClr val="2E2E2E"/>
              </a:solidFill>
              <a:effectLst/>
            </a:endParaRPr>
          </a:p>
          <a:p>
            <a:r>
              <a:rPr lang="sv-SE" dirty="0">
                <a:effectLst/>
              </a:rPr>
              <a:t>In HCM, </a:t>
            </a:r>
            <a:r>
              <a:rPr lang="sv-SE" dirty="0" err="1">
                <a:effectLst/>
              </a:rPr>
              <a:t>novel</a:t>
            </a:r>
            <a:r>
              <a:rPr lang="sv-SE" dirty="0">
                <a:effectLst/>
              </a:rPr>
              <a:t> ECG-DL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reliably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identified</a:t>
            </a:r>
            <a:r>
              <a:rPr lang="sv-SE" dirty="0">
                <a:effectLst/>
              </a:rPr>
              <a:t> patients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high</a:t>
            </a:r>
            <a:r>
              <a:rPr lang="sv-SE" dirty="0">
                <a:effectLst/>
              </a:rPr>
              <a:t>-risk </a:t>
            </a:r>
            <a:r>
              <a:rPr lang="sv-SE" dirty="0" err="1">
                <a:effectLst/>
              </a:rPr>
              <a:t>imaging</a:t>
            </a:r>
            <a:r>
              <a:rPr lang="sv-SE" dirty="0">
                <a:effectLst/>
              </a:rPr>
              <a:t> features </a:t>
            </a:r>
            <a:r>
              <a:rPr lang="sv-SE" dirty="0" err="1">
                <a:effectLst/>
              </a:rPr>
              <a:t>while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offering</a:t>
            </a:r>
            <a:r>
              <a:rPr lang="sv-SE" dirty="0">
                <a:effectLst/>
              </a:rPr>
              <a:t> the potential to </a:t>
            </a:r>
            <a:r>
              <a:rPr lang="sv-SE" dirty="0" err="1">
                <a:effectLst/>
              </a:rPr>
              <a:t>reduce</a:t>
            </a:r>
            <a:r>
              <a:rPr lang="sv-SE" dirty="0">
                <a:effectLst/>
              </a:rPr>
              <a:t> CMR </a:t>
            </a:r>
            <a:r>
              <a:rPr lang="sv-SE" dirty="0" err="1">
                <a:effectLst/>
              </a:rPr>
              <a:t>testing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requirements</a:t>
            </a:r>
            <a:r>
              <a:rPr lang="sv-SE" dirty="0">
                <a:effectLst/>
              </a:rPr>
              <a:t> in </a:t>
            </a:r>
            <a:r>
              <a:rPr lang="sv-SE" dirty="0" err="1">
                <a:effectLst/>
              </a:rPr>
              <a:t>underresourced</a:t>
            </a:r>
            <a:r>
              <a:rPr lang="sv-SE" dirty="0">
                <a:effectLst/>
              </a:rPr>
              <a:t> areas.</a:t>
            </a:r>
          </a:p>
          <a:p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1972E171-BDA8-9235-4488-56DD39C92DCE}"/>
              </a:ext>
            </a:extLst>
          </p:cNvPr>
          <p:cNvSpPr txBox="1"/>
          <p:nvPr/>
        </p:nvSpPr>
        <p:spPr>
          <a:xfrm>
            <a:off x="128239" y="6311900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www.heartrhythmjournal.com</a:t>
            </a:r>
            <a:r>
              <a:rPr lang="sv-SE" dirty="0"/>
              <a:t>/</a:t>
            </a:r>
            <a:r>
              <a:rPr lang="sv-SE" dirty="0" err="1"/>
              <a:t>article</a:t>
            </a:r>
            <a:r>
              <a:rPr lang="sv-SE" dirty="0"/>
              <a:t>/S1547-5271(24)00085-7/abstract</a:t>
            </a:r>
          </a:p>
        </p:txBody>
      </p:sp>
    </p:spTree>
    <p:extLst>
      <p:ext uri="{BB962C8B-B14F-4D97-AF65-F5344CB8AC3E}">
        <p14:creationId xmlns:p14="http://schemas.microsoft.com/office/powerpoint/2010/main" val="1214701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8A51E3A-908D-2D93-D7B7-A0442A3E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E9E29DC-16AD-0B0D-8EAB-D3CC7395A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B7811AC-C3FD-847E-829C-90A9F1C85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0"/>
            <a:ext cx="7004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605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1CFEE5-FEE4-9C14-316E-BA97171D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2826139-1174-5D13-92E2-7A08A32D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7883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DC7981-2EF6-1E94-A34B-F8D276C0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Model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for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classification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of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heart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failure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severity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in patients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with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hypertrophic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cardiomyopathy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using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a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deep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neural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network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algorithm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with</a:t>
            </a:r>
            <a: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  <a:t> a 12-lead </a:t>
            </a:r>
            <a:r>
              <a:rPr lang="sv-SE" b="1" i="0" dirty="0" err="1">
                <a:solidFill>
                  <a:srgbClr val="212121"/>
                </a:solidFill>
                <a:effectLst/>
                <a:latin typeface="Merriweather" pitchFamily="2" charset="77"/>
              </a:rPr>
              <a:t>electrocardiogram</a:t>
            </a:r>
            <a:br>
              <a:rPr lang="sv-SE" b="1" i="0" dirty="0">
                <a:solidFill>
                  <a:srgbClr val="212121"/>
                </a:solidFill>
                <a:effectLst/>
                <a:latin typeface="Merriweather" pitchFamily="2" charset="77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br>
              <a:rPr lang="sv-SE" b="0" i="0" dirty="0">
                <a:solidFill>
                  <a:srgbClr val="5B616B"/>
                </a:solidFill>
                <a:effectLst/>
                <a:latin typeface="system-ui"/>
              </a:rPr>
            </a:b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12DBABC-40AD-709B-B350-396E60BED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890B52C1-4B63-ACC0-858C-70B3EF9F26D0}"/>
              </a:ext>
            </a:extLst>
          </p:cNvPr>
          <p:cNvSpPr txBox="1"/>
          <p:nvPr/>
        </p:nvSpPr>
        <p:spPr>
          <a:xfrm>
            <a:off x="3049859" y="254738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pubmed.ncbi.nlm.nih.gov</a:t>
            </a:r>
            <a:r>
              <a:rPr lang="sv-SE" dirty="0"/>
              <a:t>/38056911/</a:t>
            </a:r>
          </a:p>
        </p:txBody>
      </p:sp>
    </p:spTree>
    <p:extLst>
      <p:ext uri="{BB962C8B-B14F-4D97-AF65-F5344CB8AC3E}">
        <p14:creationId xmlns:p14="http://schemas.microsoft.com/office/powerpoint/2010/main" val="204852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6B7A87-15BE-442E-96C8-55B0D03B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True</a:t>
            </a:r>
            <a:r>
              <a:rPr lang="sv-SE" dirty="0"/>
              <a:t> HCM vs </a:t>
            </a:r>
            <a:r>
              <a:rPr lang="sv-SE" dirty="0" err="1"/>
              <a:t>phenocpies</a:t>
            </a:r>
            <a:r>
              <a:rPr lang="sv-SE" dirty="0"/>
              <a:t>, a </a:t>
            </a:r>
            <a:r>
              <a:rPr lang="sv-SE" dirty="0" err="1"/>
              <a:t>matter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therapy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F4AE63A-F008-509B-4F75-1C048FD5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Bef>
                <a:spcPts val="2250"/>
              </a:spcBef>
            </a:pP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Novel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targeted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treatments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increase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the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need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for prompt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hypertrophic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cardiomyopathy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(HCM)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detection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However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its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low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prevalence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(0.5%)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resemblance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common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diseases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present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challenges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that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benefit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automated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machine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learning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–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based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approaches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aimed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develop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machine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learning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models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detect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HCM and to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differentiate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it from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other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cardiac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conditions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using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ECGs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and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echocardiograms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,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with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robust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generalizability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across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multiple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 </a:t>
            </a:r>
            <a:r>
              <a:rPr lang="sv-SE" b="0" i="0" dirty="0" err="1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cohorts</a:t>
            </a:r>
            <a:r>
              <a:rPr lang="sv-SE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.</a:t>
            </a:r>
          </a:p>
          <a:p>
            <a:br>
              <a:rPr lang="sv-SE" dirty="0"/>
            </a:b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5311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4FC9EB-64EF-CD38-502C-665F5330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7239FE2-EF7D-90B4-43B5-EFF85B74C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Detection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HCM</a:t>
            </a:r>
          </a:p>
          <a:p>
            <a:pPr lvl="1"/>
            <a:r>
              <a:rPr lang="sv-SE" dirty="0" err="1"/>
              <a:t>Disease</a:t>
            </a:r>
            <a:r>
              <a:rPr lang="sv-SE" dirty="0"/>
              <a:t> </a:t>
            </a:r>
            <a:r>
              <a:rPr lang="sv-SE" dirty="0" err="1"/>
              <a:t>phase</a:t>
            </a:r>
            <a:r>
              <a:rPr lang="sv-SE" dirty="0"/>
              <a:t> </a:t>
            </a:r>
            <a:r>
              <a:rPr lang="sv-SE" dirty="0" err="1"/>
              <a:t>often</a:t>
            </a:r>
            <a:r>
              <a:rPr lang="sv-SE" dirty="0"/>
              <a:t> </a:t>
            </a:r>
            <a:r>
              <a:rPr lang="sv-SE" dirty="0" err="1"/>
              <a:t>neglected</a:t>
            </a:r>
            <a:r>
              <a:rPr lang="sv-SE" dirty="0"/>
              <a:t>?</a:t>
            </a:r>
          </a:p>
          <a:p>
            <a:r>
              <a:rPr lang="sv-SE" dirty="0" err="1"/>
              <a:t>Differentiation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hypertrophy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565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9FB3BCD-728C-80E4-870A-03AB8112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Multinational Federated Learning Approach to </a:t>
            </a:r>
            <a:r>
              <a:rPr lang="sv-SE" dirty="0" err="1"/>
              <a:t>Train</a:t>
            </a:r>
            <a:r>
              <a:rPr lang="sv-SE" dirty="0"/>
              <a:t> ECG and </a:t>
            </a:r>
            <a:r>
              <a:rPr lang="sv-SE" dirty="0" err="1"/>
              <a:t>Echocardiogram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for </a:t>
            </a:r>
            <a:r>
              <a:rPr lang="sv-SE" dirty="0" err="1"/>
              <a:t>Hypertrophic</a:t>
            </a:r>
            <a:r>
              <a:rPr lang="sv-SE" dirty="0"/>
              <a:t> </a:t>
            </a:r>
            <a:r>
              <a:rPr lang="sv-SE" dirty="0" err="1"/>
              <a:t>Cardiomyopathy</a:t>
            </a:r>
            <a:r>
              <a:rPr lang="sv-SE" dirty="0"/>
              <a:t> </a:t>
            </a:r>
            <a:r>
              <a:rPr lang="sv-SE" dirty="0" err="1"/>
              <a:t>Detection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BCFA3AE-A5F5-5083-1976-0E7D4E2A2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2250"/>
              </a:spcBef>
            </a:pPr>
            <a:r>
              <a:rPr lang="sv-SE" dirty="0" err="1">
                <a:effectLst/>
              </a:rPr>
              <a:t>Single</a:t>
            </a:r>
            <a:r>
              <a:rPr lang="sv-SE" dirty="0">
                <a:effectLst/>
              </a:rPr>
              <a:t>-institution HCM ECG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trained</a:t>
            </a:r>
            <a:r>
              <a:rPr lang="sv-SE" dirty="0">
                <a:effectLst/>
              </a:rPr>
              <a:t> and </a:t>
            </a:r>
            <a:r>
              <a:rPr lang="sv-SE" dirty="0" err="1">
                <a:effectLst/>
              </a:rPr>
              <a:t>validated</a:t>
            </a:r>
            <a:r>
              <a:rPr lang="sv-SE" dirty="0">
                <a:effectLst/>
              </a:rPr>
              <a:t> on </a:t>
            </a:r>
            <a:r>
              <a:rPr lang="sv-SE" dirty="0" err="1">
                <a:effectLst/>
              </a:rPr>
              <a:t>external</a:t>
            </a:r>
            <a:r>
              <a:rPr lang="sv-SE" dirty="0">
                <a:effectLst/>
              </a:rPr>
              <a:t> data. Multi-institution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for ECG and </a:t>
            </a:r>
            <a:r>
              <a:rPr lang="sv-SE" dirty="0" err="1">
                <a:effectLst/>
              </a:rPr>
              <a:t>echocardiogram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trained</a:t>
            </a:r>
            <a:r>
              <a:rPr lang="sv-SE" dirty="0">
                <a:effectLst/>
              </a:rPr>
              <a:t> on data from 3 </a:t>
            </a:r>
            <a:r>
              <a:rPr lang="sv-SE" dirty="0" err="1">
                <a:effectLst/>
              </a:rPr>
              <a:t>academic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medical</a:t>
            </a:r>
            <a:r>
              <a:rPr lang="sv-SE" dirty="0">
                <a:effectLst/>
              </a:rPr>
              <a:t> centers in the United States and Japan </a:t>
            </a:r>
            <a:r>
              <a:rPr lang="sv-SE" dirty="0" err="1">
                <a:effectLst/>
              </a:rPr>
              <a:t>using</a:t>
            </a:r>
            <a:r>
              <a:rPr lang="sv-SE" dirty="0">
                <a:effectLst/>
              </a:rPr>
              <a:t> a </a:t>
            </a:r>
            <a:r>
              <a:rPr lang="sv-SE" dirty="0" err="1">
                <a:effectLst/>
              </a:rPr>
              <a:t>federated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learning</a:t>
            </a:r>
            <a:r>
              <a:rPr lang="sv-SE" dirty="0">
                <a:effectLst/>
              </a:rPr>
              <a:t> approach, </a:t>
            </a:r>
            <a:r>
              <a:rPr lang="sv-SE" dirty="0" err="1">
                <a:effectLst/>
              </a:rPr>
              <a:t>which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enables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training</a:t>
            </a:r>
            <a:r>
              <a:rPr lang="sv-SE" dirty="0">
                <a:effectLst/>
              </a:rPr>
              <a:t> on </a:t>
            </a:r>
            <a:r>
              <a:rPr lang="sv-SE" dirty="0" err="1">
                <a:effectLst/>
              </a:rPr>
              <a:t>distributed</a:t>
            </a:r>
            <a:r>
              <a:rPr lang="sv-SE" dirty="0">
                <a:effectLst/>
              </a:rPr>
              <a:t> data </a:t>
            </a:r>
            <a:r>
              <a:rPr lang="sv-SE" dirty="0" err="1">
                <a:effectLst/>
              </a:rPr>
              <a:t>without</a:t>
            </a:r>
            <a:r>
              <a:rPr lang="sv-SE" dirty="0">
                <a:effectLst/>
              </a:rPr>
              <a:t> data </a:t>
            </a:r>
            <a:r>
              <a:rPr lang="sv-SE" dirty="0" err="1">
                <a:effectLst/>
              </a:rPr>
              <a:t>sharing</a:t>
            </a:r>
            <a:r>
              <a:rPr lang="sv-SE" dirty="0">
                <a:effectLst/>
              </a:rPr>
              <a:t>.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validated</a:t>
            </a:r>
            <a:r>
              <a:rPr lang="sv-SE" dirty="0">
                <a:effectLst/>
              </a:rPr>
              <a:t> on </a:t>
            </a:r>
            <a:r>
              <a:rPr lang="sv-SE" dirty="0" err="1">
                <a:effectLst/>
              </a:rPr>
              <a:t>held-out</a:t>
            </a:r>
            <a:r>
              <a:rPr lang="sv-SE" dirty="0">
                <a:effectLst/>
              </a:rPr>
              <a:t> test sets for </a:t>
            </a:r>
            <a:r>
              <a:rPr lang="sv-SE" dirty="0" err="1">
                <a:effectLst/>
              </a:rPr>
              <a:t>each</a:t>
            </a:r>
            <a:r>
              <a:rPr lang="sv-SE" dirty="0">
                <a:effectLst/>
              </a:rPr>
              <a:t> institution and from a </a:t>
            </a:r>
            <a:r>
              <a:rPr lang="sv-SE" dirty="0" err="1">
                <a:effectLst/>
              </a:rPr>
              <a:t>fourth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academic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medical</a:t>
            </a:r>
            <a:r>
              <a:rPr lang="sv-SE" dirty="0">
                <a:effectLst/>
              </a:rPr>
              <a:t> center and </a:t>
            </a:r>
            <a:r>
              <a:rPr lang="sv-SE" dirty="0" err="1">
                <a:effectLst/>
              </a:rPr>
              <a:t>were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further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evaluated</a:t>
            </a:r>
            <a:r>
              <a:rPr lang="sv-SE" dirty="0">
                <a:effectLst/>
              </a:rPr>
              <a:t> for </a:t>
            </a:r>
            <a:r>
              <a:rPr lang="sv-SE" dirty="0" err="1">
                <a:effectLst/>
              </a:rPr>
              <a:t>discrimination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HCM from </a:t>
            </a:r>
            <a:r>
              <a:rPr lang="sv-SE" dirty="0" err="1">
                <a:effectLst/>
              </a:rPr>
              <a:t>aortic</a:t>
            </a:r>
            <a:r>
              <a:rPr lang="sv-SE" dirty="0">
                <a:effectLst/>
              </a:rPr>
              <a:t> stenosis, hypertension, and </a:t>
            </a:r>
            <a:r>
              <a:rPr lang="sv-SE" dirty="0" err="1">
                <a:effectLst/>
              </a:rPr>
              <a:t>cardiac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amyloidosis</a:t>
            </a:r>
            <a:r>
              <a:rPr lang="sv-SE" dirty="0">
                <a:effectLst/>
              </a:rPr>
              <a:t>. Last, </a:t>
            </a:r>
            <a:r>
              <a:rPr lang="sv-SE" dirty="0" err="1">
                <a:effectLst/>
              </a:rPr>
              <a:t>automated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detection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compared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manual interpretation by 3 </a:t>
            </a:r>
            <a:r>
              <a:rPr lang="sv-SE" dirty="0" err="1">
                <a:effectLst/>
              </a:rPr>
              <a:t>cardiologists</a:t>
            </a:r>
            <a:r>
              <a:rPr lang="sv-SE" dirty="0">
                <a:effectLst/>
              </a:rPr>
              <a:t> on a data set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a </a:t>
            </a:r>
            <a:r>
              <a:rPr lang="sv-SE" dirty="0" err="1">
                <a:effectLst/>
              </a:rPr>
              <a:t>realistic</a:t>
            </a:r>
            <a:r>
              <a:rPr lang="sv-SE" dirty="0">
                <a:effectLst/>
              </a:rPr>
              <a:t> HCM </a:t>
            </a:r>
            <a:r>
              <a:rPr lang="sv-SE" dirty="0" err="1">
                <a:effectLst/>
              </a:rPr>
              <a:t>prevalence</a:t>
            </a:r>
            <a:r>
              <a:rPr lang="sv-SE" dirty="0">
                <a:effectLst/>
              </a:rPr>
              <a:t>.</a:t>
            </a:r>
          </a:p>
          <a:p>
            <a:pPr>
              <a:spcBef>
                <a:spcPts val="2250"/>
              </a:spcBef>
            </a:pPr>
            <a:r>
              <a:rPr lang="sv-SE" dirty="0" err="1">
                <a:effectLst/>
              </a:rPr>
              <a:t>We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identified</a:t>
            </a:r>
            <a:r>
              <a:rPr lang="sv-SE" dirty="0">
                <a:effectLst/>
              </a:rPr>
              <a:t> 74 376 </a:t>
            </a:r>
            <a:r>
              <a:rPr lang="sv-SE" dirty="0" err="1">
                <a:effectLst/>
              </a:rPr>
              <a:t>ECGs</a:t>
            </a:r>
            <a:r>
              <a:rPr lang="sv-SE" dirty="0">
                <a:effectLst/>
              </a:rPr>
              <a:t> for 56 129 patients and 8392 </a:t>
            </a:r>
            <a:r>
              <a:rPr lang="sv-SE" dirty="0" err="1">
                <a:effectLst/>
              </a:rPr>
              <a:t>echocardiograms</a:t>
            </a:r>
            <a:r>
              <a:rPr lang="sv-SE" dirty="0">
                <a:effectLst/>
              </a:rPr>
              <a:t> for 6825 patients at the 4 </a:t>
            </a:r>
            <a:r>
              <a:rPr lang="sv-SE" dirty="0" err="1">
                <a:effectLst/>
              </a:rPr>
              <a:t>academic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medical</a:t>
            </a:r>
            <a:r>
              <a:rPr lang="sv-SE" dirty="0">
                <a:effectLst/>
              </a:rPr>
              <a:t> centers. </a:t>
            </a:r>
            <a:r>
              <a:rPr lang="sv-SE" dirty="0" err="1">
                <a:effectLst/>
              </a:rPr>
              <a:t>Although</a:t>
            </a:r>
            <a:r>
              <a:rPr lang="sv-SE" dirty="0">
                <a:effectLst/>
              </a:rPr>
              <a:t> ECG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trained</a:t>
            </a:r>
            <a:r>
              <a:rPr lang="sv-SE" dirty="0">
                <a:effectLst/>
              </a:rPr>
              <a:t> on data from </a:t>
            </a:r>
            <a:r>
              <a:rPr lang="sv-SE" dirty="0" err="1">
                <a:effectLst/>
              </a:rPr>
              <a:t>each</a:t>
            </a:r>
            <a:r>
              <a:rPr lang="sv-SE" dirty="0">
                <a:effectLst/>
              </a:rPr>
              <a:t> institution </a:t>
            </a:r>
            <a:r>
              <a:rPr lang="sv-SE" dirty="0" err="1">
                <a:effectLst/>
              </a:rPr>
              <a:t>displayed</a:t>
            </a:r>
            <a:r>
              <a:rPr lang="sv-SE" dirty="0">
                <a:effectLst/>
              </a:rPr>
              <a:t> excellent </a:t>
            </a:r>
            <a:r>
              <a:rPr lang="sv-SE" dirty="0" err="1">
                <a:effectLst/>
              </a:rPr>
              <a:t>discrimination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HCM on </a:t>
            </a:r>
            <a:r>
              <a:rPr lang="sv-SE" dirty="0" err="1">
                <a:effectLst/>
              </a:rPr>
              <a:t>internal</a:t>
            </a:r>
            <a:r>
              <a:rPr lang="sv-SE" dirty="0">
                <a:effectLst/>
              </a:rPr>
              <a:t> test data (C </a:t>
            </a:r>
            <a:r>
              <a:rPr lang="sv-SE" dirty="0" err="1">
                <a:effectLst/>
              </a:rPr>
              <a:t>statistics</a:t>
            </a:r>
            <a:r>
              <a:rPr lang="sv-SE" dirty="0">
                <a:effectLst/>
              </a:rPr>
              <a:t>, 0.88–0.93), the </a:t>
            </a:r>
            <a:r>
              <a:rPr lang="sv-SE" dirty="0" err="1">
                <a:effectLst/>
              </a:rPr>
              <a:t>generalizability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limited</a:t>
            </a:r>
            <a:r>
              <a:rPr lang="sv-SE" dirty="0">
                <a:effectLst/>
              </a:rPr>
              <a:t>, </a:t>
            </a:r>
            <a:r>
              <a:rPr lang="sv-SE" dirty="0" err="1">
                <a:effectLst/>
              </a:rPr>
              <a:t>most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notably</a:t>
            </a:r>
            <a:r>
              <a:rPr lang="sv-SE" dirty="0">
                <a:effectLst/>
              </a:rPr>
              <a:t> for a </a:t>
            </a:r>
            <a:r>
              <a:rPr lang="sv-SE" dirty="0" err="1">
                <a:effectLst/>
              </a:rPr>
              <a:t>model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trained</a:t>
            </a:r>
            <a:r>
              <a:rPr lang="sv-SE" dirty="0">
                <a:effectLst/>
              </a:rPr>
              <a:t> in Japan and </a:t>
            </a:r>
            <a:r>
              <a:rPr lang="sv-SE" dirty="0" err="1">
                <a:effectLst/>
              </a:rPr>
              <a:t>tested</a:t>
            </a:r>
            <a:r>
              <a:rPr lang="sv-SE" dirty="0">
                <a:effectLst/>
              </a:rPr>
              <a:t> in the United States (C </a:t>
            </a:r>
            <a:r>
              <a:rPr lang="sv-SE" dirty="0" err="1">
                <a:effectLst/>
              </a:rPr>
              <a:t>statistic</a:t>
            </a:r>
            <a:r>
              <a:rPr lang="sv-SE" dirty="0">
                <a:effectLst/>
              </a:rPr>
              <a:t>, 0.79–0.82). </a:t>
            </a:r>
            <a:r>
              <a:rPr lang="sv-SE" dirty="0" err="1">
                <a:effectLst/>
              </a:rPr>
              <a:t>When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trained</a:t>
            </a:r>
            <a:r>
              <a:rPr lang="sv-SE" dirty="0">
                <a:effectLst/>
              </a:rPr>
              <a:t> in a </a:t>
            </a:r>
            <a:r>
              <a:rPr lang="sv-SE" dirty="0" err="1">
                <a:effectLst/>
              </a:rPr>
              <a:t>federated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manner</a:t>
            </a:r>
            <a:r>
              <a:rPr lang="sv-SE" dirty="0">
                <a:effectLst/>
              </a:rPr>
              <a:t>, </a:t>
            </a:r>
            <a:r>
              <a:rPr lang="sv-SE" dirty="0" err="1">
                <a:effectLst/>
              </a:rPr>
              <a:t>discrimination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HCM </a:t>
            </a:r>
            <a:r>
              <a:rPr lang="sv-SE" dirty="0" err="1">
                <a:effectLst/>
              </a:rPr>
              <a:t>was</a:t>
            </a:r>
            <a:r>
              <a:rPr lang="sv-SE" dirty="0">
                <a:effectLst/>
              </a:rPr>
              <a:t> excellent </a:t>
            </a:r>
            <a:r>
              <a:rPr lang="sv-SE" dirty="0" err="1">
                <a:effectLst/>
              </a:rPr>
              <a:t>across</a:t>
            </a:r>
            <a:r>
              <a:rPr lang="sv-SE" dirty="0">
                <a:effectLst/>
              </a:rPr>
              <a:t> all institutions (C </a:t>
            </a:r>
            <a:r>
              <a:rPr lang="sv-SE" dirty="0" err="1">
                <a:effectLst/>
              </a:rPr>
              <a:t>statistics</a:t>
            </a:r>
            <a:r>
              <a:rPr lang="sv-SE" dirty="0">
                <a:effectLst/>
              </a:rPr>
              <a:t>, 0.90–0.96 and 0.90–0.96 for ECG and </a:t>
            </a:r>
            <a:r>
              <a:rPr lang="sv-SE" dirty="0" err="1">
                <a:effectLst/>
              </a:rPr>
              <a:t>echocardiogram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model</a:t>
            </a:r>
            <a:r>
              <a:rPr lang="sv-SE" dirty="0">
                <a:effectLst/>
              </a:rPr>
              <a:t>, </a:t>
            </a:r>
            <a:r>
              <a:rPr lang="sv-SE" dirty="0" err="1">
                <a:effectLst/>
              </a:rPr>
              <a:t>respectively</a:t>
            </a:r>
            <a:r>
              <a:rPr lang="sv-SE" dirty="0">
                <a:effectLst/>
              </a:rPr>
              <a:t>), </a:t>
            </a:r>
            <a:r>
              <a:rPr lang="sv-SE" dirty="0" err="1">
                <a:effectLst/>
              </a:rPr>
              <a:t>including</a:t>
            </a:r>
            <a:r>
              <a:rPr lang="sv-SE" dirty="0">
                <a:effectLst/>
              </a:rPr>
              <a:t> for </a:t>
            </a:r>
            <a:r>
              <a:rPr lang="sv-SE" dirty="0" err="1">
                <a:effectLst/>
              </a:rPr>
              <a:t>phenotypic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subgroups</a:t>
            </a:r>
            <a:r>
              <a:rPr lang="sv-SE" dirty="0">
                <a:effectLst/>
              </a:rPr>
              <a:t>. The </a:t>
            </a:r>
            <a:r>
              <a:rPr lang="sv-SE" dirty="0" err="1">
                <a:effectLst/>
              </a:rPr>
              <a:t>models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further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discriminated</a:t>
            </a:r>
            <a:r>
              <a:rPr lang="sv-SE" dirty="0">
                <a:effectLst/>
              </a:rPr>
              <a:t> HCM from hypertension, </a:t>
            </a:r>
            <a:r>
              <a:rPr lang="sv-SE" dirty="0" err="1">
                <a:effectLst/>
              </a:rPr>
              <a:t>aortic</a:t>
            </a:r>
            <a:r>
              <a:rPr lang="sv-SE" dirty="0">
                <a:effectLst/>
              </a:rPr>
              <a:t> stenosis, and </a:t>
            </a:r>
            <a:r>
              <a:rPr lang="sv-SE" dirty="0" err="1">
                <a:effectLst/>
              </a:rPr>
              <a:t>cardiac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amyloidosis</a:t>
            </a:r>
            <a:r>
              <a:rPr lang="sv-SE" dirty="0">
                <a:effectLst/>
              </a:rPr>
              <a:t> (C </a:t>
            </a:r>
            <a:r>
              <a:rPr lang="sv-SE" dirty="0" err="1">
                <a:effectLst/>
              </a:rPr>
              <a:t>statistics</a:t>
            </a:r>
            <a:r>
              <a:rPr lang="sv-SE" dirty="0">
                <a:effectLst/>
              </a:rPr>
              <a:t>, 0.84, 0.83, and 0.88, </a:t>
            </a:r>
            <a:r>
              <a:rPr lang="sv-SE" dirty="0" err="1">
                <a:effectLst/>
              </a:rPr>
              <a:t>respectively</a:t>
            </a:r>
            <a:r>
              <a:rPr lang="sv-SE" dirty="0">
                <a:effectLst/>
              </a:rPr>
              <a:t>, for ECG and 0.93, 0.94, 0.85, </a:t>
            </a:r>
            <a:r>
              <a:rPr lang="sv-SE" dirty="0" err="1">
                <a:effectLst/>
              </a:rPr>
              <a:t>respectively</a:t>
            </a:r>
            <a:r>
              <a:rPr lang="sv-SE" dirty="0">
                <a:effectLst/>
              </a:rPr>
              <a:t>, for </a:t>
            </a:r>
            <a:r>
              <a:rPr lang="sv-SE" dirty="0" err="1">
                <a:effectLst/>
              </a:rPr>
              <a:t>echocardiogram</a:t>
            </a:r>
            <a:r>
              <a:rPr lang="sv-SE" dirty="0">
                <a:effectLst/>
              </a:rPr>
              <a:t>). </a:t>
            </a:r>
            <a:r>
              <a:rPr lang="sv-SE" dirty="0" err="1">
                <a:effectLst/>
              </a:rPr>
              <a:t>Analysis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electrocardiography-echocardiography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paired</a:t>
            </a:r>
            <a:r>
              <a:rPr lang="sv-SE" dirty="0">
                <a:effectLst/>
              </a:rPr>
              <a:t> data from 11 823 patients from an </a:t>
            </a:r>
            <a:r>
              <a:rPr lang="sv-SE" dirty="0" err="1">
                <a:effectLst/>
              </a:rPr>
              <a:t>external</a:t>
            </a:r>
            <a:r>
              <a:rPr lang="sv-SE" dirty="0">
                <a:effectLst/>
              </a:rPr>
              <a:t> institution </a:t>
            </a:r>
            <a:r>
              <a:rPr lang="sv-SE" dirty="0" err="1">
                <a:effectLst/>
              </a:rPr>
              <a:t>indicated</a:t>
            </a:r>
            <a:r>
              <a:rPr lang="sv-SE" dirty="0">
                <a:effectLst/>
              </a:rPr>
              <a:t> a </a:t>
            </a:r>
            <a:r>
              <a:rPr lang="sv-SE" dirty="0" err="1">
                <a:effectLst/>
              </a:rPr>
              <a:t>higher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sensitivity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automated</a:t>
            </a:r>
            <a:r>
              <a:rPr lang="sv-SE" dirty="0">
                <a:effectLst/>
              </a:rPr>
              <a:t> HCM </a:t>
            </a:r>
            <a:r>
              <a:rPr lang="sv-SE" dirty="0" err="1">
                <a:effectLst/>
              </a:rPr>
              <a:t>detection</a:t>
            </a:r>
            <a:r>
              <a:rPr lang="sv-SE" dirty="0">
                <a:effectLst/>
              </a:rPr>
              <a:t> at a given positive </a:t>
            </a:r>
            <a:r>
              <a:rPr lang="sv-SE" dirty="0" err="1">
                <a:effectLst/>
              </a:rPr>
              <a:t>predictive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value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compared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with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cardiologists</a:t>
            </a:r>
            <a:r>
              <a:rPr lang="sv-SE" dirty="0">
                <a:effectLst/>
              </a:rPr>
              <a:t> (0.98 </a:t>
            </a:r>
            <a:r>
              <a:rPr lang="sv-SE" dirty="0" err="1">
                <a:effectLst/>
              </a:rPr>
              <a:t>versus</a:t>
            </a:r>
            <a:r>
              <a:rPr lang="sv-SE" dirty="0">
                <a:effectLst/>
              </a:rPr>
              <a:t> 0.81 at a positive </a:t>
            </a:r>
            <a:r>
              <a:rPr lang="sv-SE" dirty="0" err="1">
                <a:effectLst/>
              </a:rPr>
              <a:t>predictive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value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0.01 for ECG and 0.78 </a:t>
            </a:r>
            <a:r>
              <a:rPr lang="sv-SE" dirty="0" err="1">
                <a:effectLst/>
              </a:rPr>
              <a:t>versus</a:t>
            </a:r>
            <a:r>
              <a:rPr lang="sv-SE" dirty="0">
                <a:effectLst/>
              </a:rPr>
              <a:t> 0.59 at a positive </a:t>
            </a:r>
            <a:r>
              <a:rPr lang="sv-SE" dirty="0" err="1">
                <a:effectLst/>
              </a:rPr>
              <a:t>predictive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value</a:t>
            </a:r>
            <a:r>
              <a:rPr lang="sv-SE" dirty="0">
                <a:effectLst/>
              </a:rPr>
              <a:t> </a:t>
            </a:r>
            <a:r>
              <a:rPr lang="sv-SE" dirty="0" err="1">
                <a:effectLst/>
              </a:rPr>
              <a:t>of</a:t>
            </a:r>
            <a:r>
              <a:rPr lang="sv-SE" dirty="0">
                <a:effectLst/>
              </a:rPr>
              <a:t> 0.24 for </a:t>
            </a:r>
            <a:r>
              <a:rPr lang="sv-SE" dirty="0" err="1">
                <a:effectLst/>
              </a:rPr>
              <a:t>echocardiogram</a:t>
            </a:r>
            <a:r>
              <a:rPr lang="sv-SE" dirty="0">
                <a:effectLst/>
              </a:rPr>
              <a:t>).</a:t>
            </a:r>
          </a:p>
          <a:p>
            <a:br>
              <a:rPr lang="sv-SE" dirty="0"/>
            </a:br>
            <a:br>
              <a:rPr lang="sv-SE" dirty="0"/>
            </a:br>
            <a:endParaRPr lang="sv-SE" dirty="0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2DB5E35C-C852-FA47-4072-BE54CB9D17E6}"/>
              </a:ext>
            </a:extLst>
          </p:cNvPr>
          <p:cNvSpPr txBox="1"/>
          <p:nvPr/>
        </p:nvSpPr>
        <p:spPr>
          <a:xfrm>
            <a:off x="183996" y="63119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pmc.ncbi.nlm.nih.gov</a:t>
            </a:r>
            <a:r>
              <a:rPr lang="sv-SE" dirty="0"/>
              <a:t>/</a:t>
            </a:r>
            <a:r>
              <a:rPr lang="sv-SE" dirty="0" err="1"/>
              <a:t>articles</a:t>
            </a:r>
            <a:r>
              <a:rPr lang="sv-SE" dirty="0"/>
              <a:t>/PMC9439630/</a:t>
            </a:r>
          </a:p>
        </p:txBody>
      </p:sp>
    </p:spTree>
    <p:extLst>
      <p:ext uri="{BB962C8B-B14F-4D97-AF65-F5344CB8AC3E}">
        <p14:creationId xmlns:p14="http://schemas.microsoft.com/office/powerpoint/2010/main" val="334243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gure 1.">
            <a:extLst>
              <a:ext uri="{FF2B5EF4-FFF2-40B4-BE49-F238E27FC236}">
                <a16:creationId xmlns:a16="http://schemas.microsoft.com/office/drawing/2014/main" id="{E04A5037-888D-02A3-027C-2C684E948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3" y="0"/>
            <a:ext cx="5464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0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72AD3E-EF75-CFB4-6EE4-422708B8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000" dirty="0" err="1"/>
              <a:t>Artificial</a:t>
            </a:r>
            <a:r>
              <a:rPr lang="sv-SE" sz="3000" dirty="0"/>
              <a:t> </a:t>
            </a:r>
            <a:r>
              <a:rPr lang="sv-SE" sz="3000" dirty="0" err="1"/>
              <a:t>intelligence-enabled</a:t>
            </a:r>
            <a:r>
              <a:rPr lang="sv-SE" sz="3000" dirty="0"/>
              <a:t> </a:t>
            </a:r>
            <a:r>
              <a:rPr lang="sv-SE" sz="3000" dirty="0" err="1"/>
              <a:t>classification</a:t>
            </a:r>
            <a:r>
              <a:rPr lang="sv-SE" sz="3000" dirty="0"/>
              <a:t> </a:t>
            </a:r>
            <a:r>
              <a:rPr lang="sv-SE" sz="3000" dirty="0" err="1"/>
              <a:t>of</a:t>
            </a:r>
            <a:r>
              <a:rPr lang="sv-SE" sz="3000" dirty="0"/>
              <a:t> </a:t>
            </a:r>
            <a:r>
              <a:rPr lang="sv-SE" sz="3000" dirty="0" err="1"/>
              <a:t>hypertrophic</a:t>
            </a:r>
            <a:r>
              <a:rPr lang="sv-SE" sz="3000" dirty="0"/>
              <a:t> </a:t>
            </a:r>
            <a:r>
              <a:rPr lang="sv-SE" sz="3000" dirty="0" err="1"/>
              <a:t>heart</a:t>
            </a:r>
            <a:r>
              <a:rPr lang="sv-SE" sz="3000" dirty="0"/>
              <a:t> </a:t>
            </a:r>
            <a:r>
              <a:rPr lang="sv-SE" sz="3000" dirty="0" err="1"/>
              <a:t>diseases</a:t>
            </a:r>
            <a:r>
              <a:rPr lang="sv-SE" sz="3000" dirty="0"/>
              <a:t> </a:t>
            </a:r>
            <a:r>
              <a:rPr lang="sv-SE" sz="3000" dirty="0" err="1"/>
              <a:t>using</a:t>
            </a:r>
            <a:r>
              <a:rPr lang="sv-SE" sz="3000" dirty="0"/>
              <a:t> </a:t>
            </a:r>
            <a:r>
              <a:rPr lang="sv-SE" sz="3000" dirty="0" err="1"/>
              <a:t>electrocardiograms</a:t>
            </a:r>
            <a:endParaRPr lang="sv-SE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78AAB6-3A76-D51D-8AB6-568EBE45D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640508"/>
            <a:ext cx="92075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3C1ADDBB-190C-B379-3684-02AA54DEA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62612"/>
              </p:ext>
            </p:extLst>
          </p:nvPr>
        </p:nvGraphicFramePr>
        <p:xfrm>
          <a:off x="122663" y="6492875"/>
          <a:ext cx="3490332" cy="25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0332">
                  <a:extLst>
                    <a:ext uri="{9D8B030D-6E8A-4147-A177-3AD203B41FA5}">
                      <a16:colId xmlns:a16="http://schemas.microsoft.com/office/drawing/2014/main" val="352324093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u="none" strike="noStrike" dirty="0" err="1">
                          <a:effectLst/>
                        </a:rPr>
                        <a:t>https</a:t>
                      </a:r>
                      <a:r>
                        <a:rPr lang="sv-SE" sz="1200" u="none" strike="noStrike" dirty="0">
                          <a:effectLst/>
                        </a:rPr>
                        <a:t>://</a:t>
                      </a:r>
                      <a:r>
                        <a:rPr lang="sv-SE" sz="1200" u="none" strike="noStrike" dirty="0" err="1">
                          <a:effectLst/>
                        </a:rPr>
                        <a:t>pubmed.ncbi.nlm.nih.gov</a:t>
                      </a:r>
                      <a:r>
                        <a:rPr lang="sv-SE" sz="1200" u="none" strike="noStrike" dirty="0">
                          <a:effectLst/>
                        </a:rPr>
                        <a:t>/37101945/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548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6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D147B59-2D99-DF7F-703C-D2D2A925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50" y="457200"/>
            <a:ext cx="91313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44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diagram, linje, text, Graf&#10;&#10;Automatiskt genererad beskrivning">
            <a:extLst>
              <a:ext uri="{FF2B5EF4-FFF2-40B4-BE49-F238E27FC236}">
                <a16:creationId xmlns:a16="http://schemas.microsoft.com/office/drawing/2014/main" id="{102D7A2A-4DA0-0404-80E4-9B5C40027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415" y="755108"/>
            <a:ext cx="6625901" cy="4351338"/>
          </a:xfrm>
        </p:spPr>
      </p:pic>
    </p:spTree>
    <p:extLst>
      <p:ext uri="{BB962C8B-B14F-4D97-AF65-F5344CB8AC3E}">
        <p14:creationId xmlns:p14="http://schemas.microsoft.com/office/powerpoint/2010/main" val="2779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4313</Words>
  <Application>Microsoft Macintosh PowerPoint</Application>
  <PresentationFormat>Bredbild</PresentationFormat>
  <Paragraphs>160</Paragraphs>
  <Slides>29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10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29</vt:i4>
      </vt:variant>
    </vt:vector>
  </HeadingPairs>
  <TitlesOfParts>
    <vt:vector size="40" baseType="lpstr">
      <vt:lpstr>.AppleSystemUIFont</vt:lpstr>
      <vt:lpstr>Aptos</vt:lpstr>
      <vt:lpstr>Aptos Display</vt:lpstr>
      <vt:lpstr>Aptos Narrow</vt:lpstr>
      <vt:lpstr>Arial</vt:lpstr>
      <vt:lpstr>Cambria</vt:lpstr>
      <vt:lpstr>Elsevier Sans</vt:lpstr>
      <vt:lpstr>ElsevierGulliver</vt:lpstr>
      <vt:lpstr>Merriweather</vt:lpstr>
      <vt:lpstr>system-ui</vt:lpstr>
      <vt:lpstr>Office-tema</vt:lpstr>
      <vt:lpstr>PowerPoint-presentation</vt:lpstr>
      <vt:lpstr>A Multicenter Evaluation of the Impact of Therapies on Deep Learning-Based Electrocardiographic Hypertrophic Cardiomyopathy Markers  </vt:lpstr>
      <vt:lpstr>True HCM vs phenocpies, a matter of therapy</vt:lpstr>
      <vt:lpstr>PowerPoint-presentation</vt:lpstr>
      <vt:lpstr>Multinational Federated Learning Approach to Train ECG and Echocardiogram Models for Hypertrophic Cardiomyopathy Detection</vt:lpstr>
      <vt:lpstr>PowerPoint-presentation</vt:lpstr>
      <vt:lpstr>Artificial intelligence-enabled classification of hypertrophic heart diseases using electrocardiograms</vt:lpstr>
      <vt:lpstr>PowerPoint-presentation</vt:lpstr>
      <vt:lpstr>PowerPoint-presentation</vt:lpstr>
      <vt:lpstr>Detection of Hypertrophic Cardiomyopathy Using a Convolutional Neural Network-Enabled Electrocardiogram</vt:lpstr>
      <vt:lpstr>PowerPoint-presentation</vt:lpstr>
      <vt:lpstr>Postdevelopment Performance and Validation of the Artificial Intelligence-Enhanced Electrocardiogram for Detection of Cardiac Amyloidosis</vt:lpstr>
      <vt:lpstr>PowerPoint-presentation</vt:lpstr>
      <vt:lpstr>Distinct ECG Phenotypes Identified in Hypertrophic Cardiomyopathy Using Machine Learning Associate With Arrhythmic Risk Markers</vt:lpstr>
      <vt:lpstr>Assessment of Disease Status and Treatment Response With Artificial Intelligence-Enhanced Electrocardiography in Obstructive Hypertrophic Cardiomyopathy</vt:lpstr>
      <vt:lpstr>PowerPoint-presentation</vt:lpstr>
      <vt:lpstr>Identification of patients with dilated phase of hypertrophic cardiomyopathy using a convolutional neural network applied to multiple, dual, and single lead electrocardiograms   </vt:lpstr>
      <vt:lpstr>Deep learning-derived 12-lead electrocardiogram-based genotype prediction for hypertrophic cardiomyopathy: a pilot study   </vt:lpstr>
      <vt:lpstr>PowerPoint-presentation</vt:lpstr>
      <vt:lpstr>Saliency maps provide insights into artificial intelligence-based electrocardiography models for detecting hypertrophic cardiomyopathy</vt:lpstr>
      <vt:lpstr>PowerPoint-presentation</vt:lpstr>
      <vt:lpstr>Patient-Level Artificial Intelligence-Enhanced Electrocardiography in Hypertrophic Cardiomyopathy: Longitudinal Treatment and Clinical Biomarker Correlations</vt:lpstr>
      <vt:lpstr>PowerPoint-presentation</vt:lpstr>
      <vt:lpstr>Identification of Hypertrophic Cardiomyopathy on Electrocardiographic Images with Deep Learning</vt:lpstr>
      <vt:lpstr>PowerPoint-presentation</vt:lpstr>
      <vt:lpstr>Identification of high-risk imaging features in hypertrophic cardiomyopathy using electrocardiography: A deep-learning approach</vt:lpstr>
      <vt:lpstr>PowerPoint-presentation</vt:lpstr>
      <vt:lpstr>PowerPoint-presentation</vt:lpstr>
      <vt:lpstr>Model for classification of heart failure severity in patients with hypertrophic cardiomyopathy using a deep neural network algorithm with a 12-lead electrocardiogram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Araz Rawshani</dc:creator>
  <cp:lastModifiedBy>Araz Rawshani</cp:lastModifiedBy>
  <cp:revision>5</cp:revision>
  <dcterms:created xsi:type="dcterms:W3CDTF">2025-01-18T22:01:04Z</dcterms:created>
  <dcterms:modified xsi:type="dcterms:W3CDTF">2025-01-19T00:32:08Z</dcterms:modified>
</cp:coreProperties>
</file>